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2" r:id="rId7"/>
    <p:sldId id="263" r:id="rId8"/>
    <p:sldId id="264" r:id="rId9"/>
    <p:sldId id="267" r:id="rId10"/>
    <p:sldId id="268" r:id="rId11"/>
    <p:sldId id="305" r:id="rId12"/>
    <p:sldId id="269" r:id="rId13"/>
    <p:sldId id="306" r:id="rId14"/>
    <p:sldId id="270" r:id="rId15"/>
    <p:sldId id="296" r:id="rId16"/>
    <p:sldId id="293" r:id="rId17"/>
    <p:sldId id="307" r:id="rId18"/>
    <p:sldId id="271" r:id="rId19"/>
    <p:sldId id="286" r:id="rId20"/>
    <p:sldId id="288" r:id="rId21"/>
    <p:sldId id="272" r:id="rId22"/>
    <p:sldId id="273" r:id="rId23"/>
    <p:sldId id="274" r:id="rId24"/>
    <p:sldId id="297" r:id="rId25"/>
    <p:sldId id="275" r:id="rId26"/>
    <p:sldId id="276" r:id="rId27"/>
    <p:sldId id="277" r:id="rId28"/>
    <p:sldId id="279" r:id="rId29"/>
    <p:sldId id="280" r:id="rId30"/>
    <p:sldId id="299" r:id="rId31"/>
    <p:sldId id="289" r:id="rId32"/>
    <p:sldId id="301" r:id="rId33"/>
    <p:sldId id="281" r:id="rId34"/>
    <p:sldId id="295" r:id="rId35"/>
    <p:sldId id="290" r:id="rId36"/>
    <p:sldId id="291" r:id="rId37"/>
    <p:sldId id="292" r:id="rId38"/>
    <p:sldId id="294" r:id="rId39"/>
    <p:sldId id="308" r:id="rId40"/>
    <p:sldId id="282" r:id="rId41"/>
    <p:sldId id="302" r:id="rId42"/>
    <p:sldId id="303" r:id="rId43"/>
    <p:sldId id="304" r:id="rId44"/>
    <p:sldId id="285" r:id="rId45"/>
    <p:sldId id="309" r:id="rId46"/>
  </p:sldIdLst>
  <p:sldSz cx="9144000" cy="5143500" type="screen16x9"/>
  <p:notesSz cx="6858000" cy="9144000"/>
  <p:embeddedFontLst>
    <p:embeddedFont>
      <p:font typeface="Georgia" panose="02040502050405020303" pitchFamily="18" charset="0"/>
      <p:regular r:id="rId48"/>
      <p:bold r:id="rId49"/>
      <p:italic r:id="rId50"/>
      <p:boldItalic r:id="rId51"/>
    </p:embeddedFont>
    <p:embeddedFont>
      <p:font typeface="Alfa Slab One" panose="020B0604020202020204" charset="0"/>
      <p:regular r:id="rId52"/>
    </p:embeddedFont>
    <p:embeddedFont>
      <p:font typeface="Proxima Nova" panose="020B0604020202020204" charset="0"/>
      <p:regular r:id="rId53"/>
      <p:bold r:id="rId54"/>
      <p:italic r:id="rId55"/>
      <p:boldItalic r:id="rId56"/>
    </p:embeddedFont>
    <p:embeddedFont>
      <p:font typeface="Open Sans"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io Castill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1" autoAdjust="0"/>
    <p:restoredTop sz="94660"/>
  </p:normalViewPr>
  <p:slideViewPr>
    <p:cSldViewPr snapToGrid="0">
      <p:cViewPr varScale="1">
        <p:scale>
          <a:sx n="96" d="100"/>
          <a:sy n="96" d="100"/>
        </p:scale>
        <p:origin x="4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24T18:04:54.148" idx="1">
    <p:pos x="6000" y="0"/>
    <p:text>Acá un esquema referencial para presentar el hito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5e8fa9e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5e8fa9e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35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5e079cfe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5e079cfe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29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5e079cf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5e079cf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5e079cf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5e079cf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35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224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4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5e079cfe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5e079cfe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1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5e079cf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5e079cf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5e079cfe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5e079cfe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5e079cfe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5e079cfe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5e079cfe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5e079cfe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229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943ca04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943ca04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943ca040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943ca040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943ca040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943ca040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943ca040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943ca040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43ca040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43ca040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70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10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257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41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834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622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21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278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5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943ca040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943ca040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e079cfe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5e079cfe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51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87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579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5e8fa9ed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5e8fa9ed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36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943ca040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943ca040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943ca040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943ca040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5e079cfe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5e079cfe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5e079cfe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5e079cfe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11" name="Google Shape;11;p2"/>
          <p:cNvPicPr preferRelativeResize="0"/>
          <p:nvPr/>
        </p:nvPicPr>
        <p:blipFill>
          <a:blip r:embed="rId3">
            <a:alphaModFix/>
          </a:blip>
          <a:stretch>
            <a:fillRect/>
          </a:stretch>
        </p:blipFill>
        <p:spPr>
          <a:xfrm>
            <a:off x="0" y="595975"/>
            <a:ext cx="1412448" cy="3303349"/>
          </a:xfrm>
          <a:prstGeom prst="rect">
            <a:avLst/>
          </a:prstGeom>
          <a:noFill/>
          <a:ln>
            <a:noFill/>
          </a:ln>
        </p:spPr>
      </p:pic>
      <p:cxnSp>
        <p:nvCxnSpPr>
          <p:cNvPr id="12" name="Google Shape;12;p2"/>
          <p:cNvCxnSpPr/>
          <p:nvPr/>
        </p:nvCxnSpPr>
        <p:spPr>
          <a:xfrm>
            <a:off x="4278300" y="2751163"/>
            <a:ext cx="587400" cy="0"/>
          </a:xfrm>
          <a:prstGeom prst="straightConnector1">
            <a:avLst/>
          </a:prstGeom>
          <a:noFill/>
          <a:ln w="76200" cap="flat" cmpd="sng">
            <a:solidFill>
              <a:srgbClr val="002E53"/>
            </a:solidFill>
            <a:prstDash val="solid"/>
            <a:round/>
            <a:headEnd type="none" w="sm" len="sm"/>
            <a:tailEnd type="none" w="sm" len="sm"/>
          </a:ln>
        </p:spPr>
      </p:cxnSp>
      <p:sp>
        <p:nvSpPr>
          <p:cNvPr id="13" name="Google Shape;13;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a:spcBef>
                <a:spcPts val="0"/>
              </a:spcBef>
              <a:spcAft>
                <a:spcPts val="0"/>
              </a:spcAft>
              <a:buSzPts val="5400"/>
              <a:buFont typeface="Georgia"/>
              <a:buNone/>
              <a:defRPr sz="5400">
                <a:latin typeface="Georgia"/>
                <a:ea typeface="Georgia"/>
                <a:cs typeface="Georgia"/>
                <a:sym typeface="Georgia"/>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4" name="Google Shape;14;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pic>
        <p:nvPicPr>
          <p:cNvPr id="64" name="Google Shape;64;p12"/>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65" name="Google Shape;6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2E53"/>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21" name="Google Shape;21;p4"/>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27" name="Google Shape;27;p5"/>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39" name="Google Shape;39;p7"/>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40" name="Google Shape;4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AD1F2B"/>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48" name="Google Shape;48;p9"/>
          <p:cNvSpPr/>
          <p:nvPr/>
        </p:nvSpPr>
        <p:spPr>
          <a:xfrm>
            <a:off x="4572000" y="100"/>
            <a:ext cx="4572000" cy="5143500"/>
          </a:xfrm>
          <a:prstGeom prst="rect">
            <a:avLst/>
          </a:prstGeom>
          <a:solidFill>
            <a:srgbClr val="002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0" name="Google Shape;50;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51" name="Google Shape;51;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2" name="Google Shape;5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pic>
        <p:nvPicPr>
          <p:cNvPr id="55" name="Google Shape;55;p10"/>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56" name="Google Shape;56;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rgbClr val="AD1F2B"/>
              </a:buClr>
              <a:buSzPts val="1800"/>
              <a:buFont typeface="Alfa Slab One"/>
              <a:buNone/>
              <a:defRPr>
                <a:solidFill>
                  <a:srgbClr val="AD1F2B"/>
                </a:solidFill>
                <a:latin typeface="Alfa Slab One"/>
                <a:ea typeface="Alfa Slab One"/>
                <a:cs typeface="Alfa Slab One"/>
                <a:sym typeface="Alfa Slab One"/>
              </a:defRPr>
            </a:lvl1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60" name="Google Shape;60;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rgbClr val="002E53"/>
              </a:buClr>
              <a:buSzPts val="11000"/>
              <a:buNone/>
              <a:defRPr sz="11000">
                <a:solidFill>
                  <a:srgbClr val="002E53"/>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61" name="Google Shape;61;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2" name="Google Shape;6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AD1F2B"/>
              </a:buClr>
              <a:buSzPts val="3000"/>
              <a:buFont typeface="Georgia"/>
              <a:buNone/>
              <a:defRPr sz="3000" b="1">
                <a:solidFill>
                  <a:srgbClr val="AD1F2B"/>
                </a:solidFill>
                <a:latin typeface="Georgia"/>
                <a:ea typeface="Georgia"/>
                <a:cs typeface="Georgia"/>
                <a:sym typeface="Georgia"/>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11.jpeg"/><Relationship Id="rId4" Type="http://schemas.openxmlformats.org/officeDocument/2006/relationships/hyperlink" Target="http://4.bp.blogspot.com/-JPTk7lFWqJM/UE9ej0ONpvI/AAAAAAAAADk/OaATIcjpm-Y/s1600/ModeloIterativol_grafica.jp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hyperlink" Target="http://4.bp.blogspot.com/-JPTk7lFWqJM/UE9ej0ONpvI/AAAAAAAAADk/OaATIcjpm-Y/s1600/ModeloIterativol_grafica.jp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235500" y="744225"/>
            <a:ext cx="8520600" cy="31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a:t>Tarja Móvil</a:t>
            </a:r>
            <a:endParaRPr dirty="0"/>
          </a:p>
          <a:p>
            <a:pPr marL="0" lvl="0" indent="0" algn="l" rtl="0">
              <a:spcBef>
                <a:spcPts val="0"/>
              </a:spcBef>
              <a:spcAft>
                <a:spcPts val="0"/>
              </a:spcAft>
              <a:buNone/>
            </a:pPr>
            <a:endParaRPr sz="3600" dirty="0"/>
          </a:p>
          <a:p>
            <a:pPr marL="0" lvl="0" indent="0" algn="l" rtl="0">
              <a:spcBef>
                <a:spcPts val="0"/>
              </a:spcBef>
              <a:spcAft>
                <a:spcPts val="0"/>
              </a:spcAft>
              <a:buNone/>
            </a:pPr>
            <a:endParaRPr dirty="0"/>
          </a:p>
        </p:txBody>
      </p:sp>
      <p:sp>
        <p:nvSpPr>
          <p:cNvPr id="71" name="Google Shape;71;p13"/>
          <p:cNvSpPr txBox="1">
            <a:spLocks noGrp="1"/>
          </p:cNvSpPr>
          <p:nvPr>
            <p:ph type="subTitle" idx="1"/>
          </p:nvPr>
        </p:nvSpPr>
        <p:spPr>
          <a:xfrm>
            <a:off x="387900" y="2659879"/>
            <a:ext cx="8520600" cy="212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000" dirty="0"/>
          </a:p>
          <a:p>
            <a:pPr marL="0" lvl="0" indent="0" algn="ctr" rtl="0">
              <a:spcBef>
                <a:spcPts val="0"/>
              </a:spcBef>
              <a:spcAft>
                <a:spcPts val="0"/>
              </a:spcAft>
              <a:buNone/>
            </a:pPr>
            <a:r>
              <a:rPr lang="en" sz="2000" i="1" dirty="0"/>
              <a:t>Alejandro Adam</a:t>
            </a:r>
            <a:endParaRPr sz="2000" i="1" dirty="0"/>
          </a:p>
          <a:p>
            <a:pPr marL="0" lvl="0" indent="0" algn="ctr" rtl="0">
              <a:spcBef>
                <a:spcPts val="0"/>
              </a:spcBef>
              <a:spcAft>
                <a:spcPts val="0"/>
              </a:spcAft>
              <a:buNone/>
            </a:pPr>
            <a:r>
              <a:rPr lang="en" sz="2000" i="1" dirty="0"/>
              <a:t>Seminario de Título 1</a:t>
            </a:r>
            <a:endParaRPr sz="2000" i="1" dirty="0"/>
          </a:p>
          <a:p>
            <a:pPr marL="0" lvl="0" indent="0" algn="ctr" rtl="0">
              <a:spcBef>
                <a:spcPts val="0"/>
              </a:spcBef>
              <a:spcAft>
                <a:spcPts val="0"/>
              </a:spcAft>
              <a:buNone/>
            </a:pPr>
            <a:r>
              <a:rPr lang="en" sz="2000" i="1" dirty="0"/>
              <a:t>Tercer trimestre Advance 2018, Ingenieria en Computacion e Informatica</a:t>
            </a:r>
            <a:endParaRPr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54" name="Google Shape;154;p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2.5 Comparación de alternativas de solución</a:t>
            </a:r>
            <a:endParaRPr sz="2400"/>
          </a:p>
        </p:txBody>
      </p:sp>
      <p:pic>
        <p:nvPicPr>
          <p:cNvPr id="3" name="Imagen 2">
            <a:extLst>
              <a:ext uri="{FF2B5EF4-FFF2-40B4-BE49-F238E27FC236}">
                <a16:creationId xmlns:a16="http://schemas.microsoft.com/office/drawing/2014/main" id="{3382262C-5CAB-467E-B661-6E14C0BBEC29}"/>
              </a:ext>
            </a:extLst>
          </p:cNvPr>
          <p:cNvPicPr>
            <a:picLocks noChangeAspect="1"/>
          </p:cNvPicPr>
          <p:nvPr/>
        </p:nvPicPr>
        <p:blipFill>
          <a:blip r:embed="rId3"/>
          <a:stretch>
            <a:fillRect/>
          </a:stretch>
        </p:blipFill>
        <p:spPr>
          <a:xfrm>
            <a:off x="925033" y="1233376"/>
            <a:ext cx="7231785" cy="2211979"/>
          </a:xfrm>
          <a:prstGeom prst="rect">
            <a:avLst/>
          </a:prstGeom>
        </p:spPr>
      </p:pic>
      <p:pic>
        <p:nvPicPr>
          <p:cNvPr id="5" name="Imagen 4">
            <a:extLst>
              <a:ext uri="{FF2B5EF4-FFF2-40B4-BE49-F238E27FC236}">
                <a16:creationId xmlns:a16="http://schemas.microsoft.com/office/drawing/2014/main" id="{AB7EC713-8EB7-42CA-9998-E630E73E0CFB}"/>
              </a:ext>
            </a:extLst>
          </p:cNvPr>
          <p:cNvPicPr>
            <a:picLocks noChangeAspect="1"/>
          </p:cNvPicPr>
          <p:nvPr/>
        </p:nvPicPr>
        <p:blipFill>
          <a:blip r:embed="rId4"/>
          <a:stretch>
            <a:fillRect/>
          </a:stretch>
        </p:blipFill>
        <p:spPr>
          <a:xfrm>
            <a:off x="925033" y="3749871"/>
            <a:ext cx="3074074" cy="2794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 </a:t>
            </a:r>
            <a:r>
              <a:rPr lang="es-ES" dirty="0"/>
              <a:t>Factibilidad</a:t>
            </a:r>
            <a:endParaRPr dirty="0"/>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8681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 Factibilidades</a:t>
            </a:r>
            <a:endParaRPr sz="2400"/>
          </a:p>
        </p:txBody>
      </p:sp>
      <p:sp>
        <p:nvSpPr>
          <p:cNvPr id="160" name="Google Shape;160;p26"/>
          <p:cNvSpPr txBox="1">
            <a:spLocks noGrp="1"/>
          </p:cNvSpPr>
          <p:nvPr>
            <p:ph type="body" idx="1"/>
          </p:nvPr>
        </p:nvSpPr>
        <p:spPr>
          <a:xfrm>
            <a:off x="311700" y="856275"/>
            <a:ext cx="7892100" cy="3995400"/>
          </a:xfrm>
          <a:prstGeom prst="rect">
            <a:avLst/>
          </a:prstGeom>
        </p:spPr>
        <p:txBody>
          <a:bodyPr spcFirstLastPara="1" wrap="square" lIns="91425" tIns="91425" rIns="91425" bIns="91425" anchor="t" anchorCtr="0">
            <a:noAutofit/>
          </a:bodyPr>
          <a:lstStyle/>
          <a:p>
            <a:pPr marL="412750" lvl="0" indent="-285750" algn="just" rtl="0">
              <a:spcBef>
                <a:spcPts val="0"/>
              </a:spcBef>
              <a:spcAft>
                <a:spcPts val="0"/>
              </a:spcAft>
              <a:buSzPts val="1600"/>
              <a:buFont typeface="Wingdings" panose="05000000000000000000" pitchFamily="2" charset="2"/>
              <a:buChar char="Ø"/>
            </a:pPr>
            <a:r>
              <a:rPr lang="es-CL" sz="1600" b="1" dirty="0"/>
              <a:t>Económica </a:t>
            </a:r>
          </a:p>
          <a:p>
            <a:pPr marL="584200" lvl="1" indent="0" algn="just">
              <a:spcBef>
                <a:spcPts val="0"/>
              </a:spcBef>
              <a:buSzPts val="1600"/>
              <a:buNone/>
            </a:pPr>
            <a:r>
              <a:rPr lang="es-CL" sz="1200" b="1" dirty="0"/>
              <a:t>Este proyecto se encuentra aprobado para su desarrollo e implementación.</a:t>
            </a:r>
          </a:p>
          <a:p>
            <a:pPr marL="127000" lvl="0" indent="0" algn="just" rtl="0">
              <a:spcBef>
                <a:spcPts val="0"/>
              </a:spcBef>
              <a:spcAft>
                <a:spcPts val="0"/>
              </a:spcAft>
              <a:buSzPts val="1600"/>
              <a:buNone/>
            </a:pPr>
            <a:endParaRPr lang="es-CL" sz="1600" b="1" dirty="0"/>
          </a:p>
          <a:p>
            <a:pPr marL="412750" lvl="0" indent="-285750" algn="just" rtl="0">
              <a:spcBef>
                <a:spcPts val="0"/>
              </a:spcBef>
              <a:spcAft>
                <a:spcPts val="0"/>
              </a:spcAft>
              <a:buSzPts val="1600"/>
              <a:buFont typeface="Wingdings" panose="05000000000000000000" pitchFamily="2" charset="2"/>
              <a:buChar char="Ø"/>
            </a:pPr>
            <a:r>
              <a:rPr lang="es-CL" sz="1600" b="1" dirty="0"/>
              <a:t>Técnico.</a:t>
            </a:r>
          </a:p>
          <a:p>
            <a:pPr marL="584200" lvl="1" indent="0">
              <a:spcBef>
                <a:spcPts val="0"/>
              </a:spcBef>
              <a:buSzPts val="1600"/>
              <a:buNone/>
            </a:pPr>
            <a:r>
              <a:rPr lang="es-CL" sz="1200" b="1" dirty="0" err="1"/>
              <a:t>Saam</a:t>
            </a:r>
            <a:r>
              <a:rPr lang="es-CL" sz="1200" b="1" dirty="0"/>
              <a:t> cuenta con equipos necesarios para el desarrollo y puesta en marcha con sus licencias al día. </a:t>
            </a:r>
          </a:p>
          <a:p>
            <a:pPr marL="584200" lvl="1" indent="0">
              <a:spcBef>
                <a:spcPts val="0"/>
              </a:spcBef>
              <a:buSzPts val="1600"/>
              <a:buNone/>
            </a:pPr>
            <a:r>
              <a:rPr lang="es-CL" sz="1200" b="1" dirty="0"/>
              <a:t>Se evaluaron distintas Tablet y se determino adquirir Tablet. Explore M60. tipo industrial, IP 68, conexión WIFI,4G; lector de código barra y cámara de alta resolución con batería de larga duración 22 </a:t>
            </a:r>
            <a:r>
              <a:rPr lang="es-CL" sz="1200" b="1" dirty="0" err="1"/>
              <a:t>hrs</a:t>
            </a:r>
            <a:r>
              <a:rPr lang="es-CL" sz="1200" b="1" dirty="0"/>
              <a:t>.</a:t>
            </a:r>
          </a:p>
          <a:p>
            <a:pPr marL="584200" lvl="1" indent="0">
              <a:spcBef>
                <a:spcPts val="0"/>
              </a:spcBef>
              <a:buSzPts val="1600"/>
              <a:buNone/>
            </a:pPr>
            <a:endParaRPr lang="es-CL" sz="1200" b="1" dirty="0"/>
          </a:p>
          <a:p>
            <a:pPr marL="412750" indent="-285750" algn="just">
              <a:buSzPts val="1600"/>
              <a:buFont typeface="Wingdings" panose="05000000000000000000" pitchFamily="2" charset="2"/>
              <a:buChar char="Ø"/>
            </a:pPr>
            <a:r>
              <a:rPr lang="es-CL" sz="1600" b="1" dirty="0"/>
              <a:t>Legal</a:t>
            </a:r>
          </a:p>
          <a:p>
            <a:pPr marL="584200" lvl="1" indent="0">
              <a:spcBef>
                <a:spcPts val="0"/>
              </a:spcBef>
              <a:buSzPts val="1600"/>
              <a:buNone/>
            </a:pPr>
            <a:r>
              <a:rPr lang="es-CL" sz="1200" b="1" dirty="0"/>
              <a:t>Para el desarrollo del presente proyecto no existen trabas legales que impidan el buen desempeño y funcionamiento del software, puesto que no se incurren en infracciones a las</a:t>
            </a:r>
          </a:p>
          <a:p>
            <a:pPr marL="584200" lvl="1" indent="0">
              <a:spcBef>
                <a:spcPts val="0"/>
              </a:spcBef>
              <a:buSzPts val="1600"/>
              <a:buNone/>
            </a:pPr>
            <a:r>
              <a:rPr lang="es-CL" sz="1200" b="1" dirty="0"/>
              <a:t>leyes vigentes.</a:t>
            </a:r>
            <a:r>
              <a:rPr lang="es-CL" dirty="0"/>
              <a:t> </a:t>
            </a:r>
            <a:r>
              <a:rPr lang="es-CL" sz="1200" b="1" dirty="0"/>
              <a:t>Ley </a:t>
            </a:r>
            <a:r>
              <a:rPr lang="es-CL" sz="1200" b="1" dirty="0" err="1"/>
              <a:t>Nº</a:t>
            </a:r>
            <a:r>
              <a:rPr lang="es-CL" sz="1200" b="1" dirty="0"/>
              <a:t> 19.223,</a:t>
            </a:r>
          </a:p>
          <a:p>
            <a:pPr marL="114300" indent="0">
              <a:buNone/>
            </a:pPr>
            <a:endParaRPr lang="es-CL" sz="1200" b="1" dirty="0"/>
          </a:p>
        </p:txBody>
      </p:sp>
      <p:sp>
        <p:nvSpPr>
          <p:cNvPr id="161" name="Google Shape;16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a:t>
            </a:r>
            <a:r>
              <a:rPr lang="es-ES" dirty="0"/>
              <a:t>Diseño de Alto Nivel</a:t>
            </a:r>
            <a:endParaRPr dirty="0"/>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364372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Diseño de alto nivel</a:t>
            </a:r>
            <a:endParaRPr/>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 name="image14.png">
            <a:extLst>
              <a:ext uri="{FF2B5EF4-FFF2-40B4-BE49-F238E27FC236}">
                <a16:creationId xmlns:a16="http://schemas.microsoft.com/office/drawing/2014/main" id="{DD6E22C9-078C-4369-9A76-D4773C806752}"/>
              </a:ext>
            </a:extLst>
          </p:cNvPr>
          <p:cNvPicPr/>
          <p:nvPr/>
        </p:nvPicPr>
        <p:blipFill>
          <a:blip r:embed="rId3"/>
          <a:srcRect/>
          <a:stretch>
            <a:fillRect/>
          </a:stretch>
        </p:blipFill>
        <p:spPr>
          <a:xfrm>
            <a:off x="2375452" y="889000"/>
            <a:ext cx="6371356" cy="3523974"/>
          </a:xfrm>
          <a:prstGeom prst="rect">
            <a:avLst/>
          </a:prstGeo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4.1 </a:t>
            </a:r>
            <a:r>
              <a:rPr lang="es-ES" dirty="0"/>
              <a:t>Diagrama de componentes</a:t>
            </a:r>
            <a:endParaRPr dirty="0"/>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image6.png">
            <a:extLst>
              <a:ext uri="{FF2B5EF4-FFF2-40B4-BE49-F238E27FC236}">
                <a16:creationId xmlns:a16="http://schemas.microsoft.com/office/drawing/2014/main" id="{3C81FC52-9A12-4654-9DD9-23A939409623}"/>
              </a:ext>
            </a:extLst>
          </p:cNvPr>
          <p:cNvPicPr/>
          <p:nvPr/>
        </p:nvPicPr>
        <p:blipFill>
          <a:blip r:embed="rId3"/>
          <a:srcRect/>
          <a:stretch>
            <a:fillRect/>
          </a:stretch>
        </p:blipFill>
        <p:spPr>
          <a:xfrm>
            <a:off x="2932044" y="1060450"/>
            <a:ext cx="5943600" cy="3022600"/>
          </a:xfrm>
          <a:prstGeom prst="rect">
            <a:avLst/>
          </a:prstGeom>
          <a:ln/>
        </p:spPr>
      </p:pic>
      <p:sp>
        <p:nvSpPr>
          <p:cNvPr id="2" name="Rectángulo 1">
            <a:extLst>
              <a:ext uri="{FF2B5EF4-FFF2-40B4-BE49-F238E27FC236}">
                <a16:creationId xmlns:a16="http://schemas.microsoft.com/office/drawing/2014/main" id="{F54F1881-3319-46FD-B185-217DE4A043A5}"/>
              </a:ext>
            </a:extLst>
          </p:cNvPr>
          <p:cNvSpPr/>
          <p:nvPr/>
        </p:nvSpPr>
        <p:spPr>
          <a:xfrm>
            <a:off x="-367748" y="1415651"/>
            <a:ext cx="4572000" cy="307777"/>
          </a:xfrm>
          <a:prstGeom prst="rect">
            <a:avLst/>
          </a:prstGeom>
        </p:spPr>
        <p:txBody>
          <a:bodyPr>
            <a:spAutoFit/>
          </a:bodyPr>
          <a:lstStyle/>
          <a:p>
            <a:pPr marL="800100" lvl="0" algn="just">
              <a:spcAft>
                <a:spcPts val="1600"/>
              </a:spcAft>
            </a:pPr>
            <a:r>
              <a:rPr lang="es-CL" b="1" dirty="0"/>
              <a:t> </a:t>
            </a:r>
          </a:p>
        </p:txBody>
      </p:sp>
    </p:spTree>
    <p:extLst>
      <p:ext uri="{BB962C8B-B14F-4D97-AF65-F5344CB8AC3E}">
        <p14:creationId xmlns:p14="http://schemas.microsoft.com/office/powerpoint/2010/main" val="105340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Diseño de </a:t>
            </a:r>
            <a:r>
              <a:rPr lang="es-CL" dirty="0"/>
              <a:t>Caso de Uso</a:t>
            </a:r>
            <a:endParaRPr dirty="0"/>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Imagen 2" descr="Imagen que contiene texto, mapa&#10;&#10;Descripción generada con confianza muy alta">
            <a:extLst>
              <a:ext uri="{FF2B5EF4-FFF2-40B4-BE49-F238E27FC236}">
                <a16:creationId xmlns:a16="http://schemas.microsoft.com/office/drawing/2014/main" id="{93959C0C-9BDA-4107-B5E1-CB4F46F222C0}"/>
              </a:ext>
            </a:extLst>
          </p:cNvPr>
          <p:cNvPicPr>
            <a:picLocks noChangeAspect="1"/>
          </p:cNvPicPr>
          <p:nvPr/>
        </p:nvPicPr>
        <p:blipFill>
          <a:blip r:embed="rId3"/>
          <a:stretch>
            <a:fillRect/>
          </a:stretch>
        </p:blipFill>
        <p:spPr>
          <a:xfrm>
            <a:off x="719191" y="701650"/>
            <a:ext cx="7508400" cy="3562125"/>
          </a:xfrm>
          <a:prstGeom prst="rect">
            <a:avLst/>
          </a:prstGeom>
        </p:spPr>
      </p:pic>
      <p:sp>
        <p:nvSpPr>
          <p:cNvPr id="2" name="Rectángulo 1">
            <a:extLst>
              <a:ext uri="{FF2B5EF4-FFF2-40B4-BE49-F238E27FC236}">
                <a16:creationId xmlns:a16="http://schemas.microsoft.com/office/drawing/2014/main" id="{9EFBC804-28E9-44BA-AD97-CAB5AF3244AA}"/>
              </a:ext>
            </a:extLst>
          </p:cNvPr>
          <p:cNvSpPr/>
          <p:nvPr/>
        </p:nvSpPr>
        <p:spPr>
          <a:xfrm>
            <a:off x="2037522" y="964096"/>
            <a:ext cx="4731026" cy="285253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61846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657647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 </a:t>
            </a:r>
            <a:r>
              <a:rPr lang="es-ES" dirty="0"/>
              <a:t>Requerimientos de Alto Nivel</a:t>
            </a:r>
            <a:endParaRPr dirty="0"/>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08975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CL" sz="1600" b="1" dirty="0"/>
              <a:t>Requerimientos Sistema: </a:t>
            </a:r>
            <a:endParaRPr lang="es-CL" sz="1600" dirty="0"/>
          </a:p>
          <a:p>
            <a:pPr lvl="0">
              <a:buFont typeface="Wingdings" panose="05000000000000000000" pitchFamily="2" charset="2"/>
              <a:buChar char="Ø"/>
            </a:pPr>
            <a:r>
              <a:rPr lang="es-CL" sz="1600" dirty="0"/>
              <a:t>RS1. Permitir el uso del sistema aun cuando no esté conectado a la red WIFI esta debe ser asincrónica.</a:t>
            </a:r>
            <a:endParaRPr lang="es-ES" sz="1600" dirty="0"/>
          </a:p>
          <a:p>
            <a:pPr lvl="0">
              <a:buFont typeface="Wingdings" panose="05000000000000000000" pitchFamily="2" charset="2"/>
              <a:buChar char="Ø"/>
            </a:pPr>
            <a:r>
              <a:rPr lang="es-CL" sz="1600" dirty="0"/>
              <a:t>RS2. Múltiples usuarios pueden realizar diversas operaciones en una misma instancia de tiempo. </a:t>
            </a:r>
            <a:endParaRPr lang="es-ES" sz="1600" dirty="0"/>
          </a:p>
          <a:p>
            <a:pPr lvl="0">
              <a:buFont typeface="Wingdings" panose="05000000000000000000" pitchFamily="2" charset="2"/>
              <a:buChar char="Ø"/>
            </a:pPr>
            <a:r>
              <a:rPr lang="es-CL" sz="1600" dirty="0"/>
              <a:t>RS3. Permitir modificación datos Ingresado. </a:t>
            </a:r>
            <a:endParaRPr lang="es-ES" sz="1600" dirty="0"/>
          </a:p>
          <a:p>
            <a:pPr lvl="0">
              <a:buFont typeface="Wingdings" panose="05000000000000000000" pitchFamily="2" charset="2"/>
              <a:buChar char="Ø"/>
            </a:pPr>
            <a:r>
              <a:rPr lang="es-CL" sz="1600" dirty="0"/>
              <a:t>RS4. Permitir eliminar datos Ingresado. </a:t>
            </a:r>
            <a:endParaRPr lang="es-ES" sz="1600" dirty="0"/>
          </a:p>
          <a:p>
            <a:pPr lvl="0">
              <a:buFont typeface="Wingdings" panose="05000000000000000000" pitchFamily="2" charset="2"/>
              <a:buChar char="Ø"/>
            </a:pPr>
            <a:r>
              <a:rPr lang="es-CL" sz="1600" dirty="0"/>
              <a:t>RS5. Permitir la realización de búsquedas de datos.</a:t>
            </a:r>
            <a:endParaRPr lang="es-ES" sz="1600" dirty="0"/>
          </a:p>
          <a:p>
            <a:pPr lvl="0">
              <a:buFont typeface="Wingdings" panose="05000000000000000000" pitchFamily="2" charset="2"/>
              <a:buChar char="Ø"/>
            </a:pPr>
            <a:r>
              <a:rPr lang="es-ES" sz="1600" dirty="0"/>
              <a:t>RS6. El sistema deberá operar en todo momento excepto cuando se encuentre en mantención.</a:t>
            </a:r>
          </a:p>
          <a:p>
            <a:pPr lvl="0">
              <a:buFont typeface="Wingdings" panose="05000000000000000000" pitchFamily="2" charset="2"/>
              <a:buChar char="Ø"/>
            </a:pPr>
            <a:r>
              <a:rPr lang="es-ES" sz="1600" dirty="0"/>
              <a:t>RS7. El sistema debe ser permitir sacar fotografías </a:t>
            </a:r>
          </a:p>
          <a:p>
            <a:pPr marL="285750" lvl="0" indent="-285750" algn="l" rtl="0">
              <a:spcBef>
                <a:spcPts val="0"/>
              </a:spcBef>
              <a:spcAft>
                <a:spcPts val="1600"/>
              </a:spcAft>
              <a:buFont typeface="Wingdings" panose="05000000000000000000" pitchFamily="2" charset="2"/>
              <a:buChar char="Ø"/>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CL" sz="1600" b="1" dirty="0"/>
              <a:t>Requerimientos Funcionales: </a:t>
            </a:r>
            <a:endParaRPr lang="es-CL" sz="1600" dirty="0"/>
          </a:p>
          <a:p>
            <a:pPr lvl="0">
              <a:buFont typeface="Wingdings" panose="05000000000000000000" pitchFamily="2" charset="2"/>
              <a:buChar char="Ø"/>
            </a:pPr>
            <a:r>
              <a:rPr lang="es-CL" sz="1600" dirty="0"/>
              <a:t>RF1. El sistema debe solicitar contraseña de ingreso para acceder al sistema.</a:t>
            </a:r>
            <a:endParaRPr lang="es-ES" sz="1600" dirty="0"/>
          </a:p>
          <a:p>
            <a:pPr lvl="0">
              <a:buFont typeface="Wingdings" panose="05000000000000000000" pitchFamily="2" charset="2"/>
              <a:buChar char="Ø"/>
            </a:pPr>
            <a:r>
              <a:rPr lang="es-CL" sz="1600" dirty="0"/>
              <a:t>RF2. El sistema debe manejar perfiles de usuarios para limitar acceso entre los distintos tipos de usuarios.</a:t>
            </a:r>
            <a:endParaRPr lang="es-ES" sz="1600" dirty="0"/>
          </a:p>
          <a:p>
            <a:pPr lvl="0">
              <a:buFont typeface="Wingdings" panose="05000000000000000000" pitchFamily="2" charset="2"/>
              <a:buChar char="Ø"/>
            </a:pPr>
            <a:r>
              <a:rPr lang="es-CL" sz="1600" dirty="0"/>
              <a:t>RF3. El sistema debe usar validaciones para el correcto ingreso de la información antes de ser almacenada en la base de datos.</a:t>
            </a:r>
            <a:endParaRPr lang="es-ES" sz="1600" dirty="0"/>
          </a:p>
          <a:p>
            <a:pPr lvl="0">
              <a:buFont typeface="Wingdings" panose="05000000000000000000" pitchFamily="2" charset="2"/>
              <a:buChar char="Ø"/>
            </a:pPr>
            <a:r>
              <a:rPr lang="es-ES" sz="1600" dirty="0"/>
              <a:t>RF4. El sistema de manejar mantenedores.</a:t>
            </a:r>
          </a:p>
          <a:p>
            <a:pPr lvl="0">
              <a:buFont typeface="Wingdings" panose="05000000000000000000" pitchFamily="2" charset="2"/>
              <a:buChar char="Ø"/>
            </a:pPr>
            <a:r>
              <a:rPr lang="es-ES" sz="1600" dirty="0"/>
              <a:t>RF5. El usuario debe poder acceder a una aplicación en terreno para poder hacer el ingreso de los datos.</a:t>
            </a:r>
          </a:p>
          <a:p>
            <a:pPr lvl="0">
              <a:buFont typeface="Wingdings" panose="05000000000000000000" pitchFamily="2" charset="2"/>
              <a:buChar char="Ø"/>
            </a:pPr>
            <a:r>
              <a:rPr lang="es-CL" sz="1600" dirty="0"/>
              <a:t>RF6. El sistema debe manejar distintos estados, para el correcto seguimiento.</a:t>
            </a:r>
            <a:endParaRPr lang="es-ES" sz="1600" dirty="0"/>
          </a:p>
          <a:p>
            <a:pPr marL="0" lvl="0" indent="0" algn="l" rtl="0">
              <a:spcBef>
                <a:spcPts val="0"/>
              </a:spcBef>
              <a:spcAft>
                <a:spcPts val="1600"/>
              </a:spcAft>
              <a:buNone/>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extLst>
      <p:ext uri="{BB962C8B-B14F-4D97-AF65-F5344CB8AC3E}">
        <p14:creationId xmlns:p14="http://schemas.microsoft.com/office/powerpoint/2010/main" val="79576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200" dirty="0"/>
              <a:t>Tarja Móvil</a:t>
            </a:r>
            <a:endParaRPr sz="3200" dirty="0"/>
          </a:p>
        </p:txBody>
      </p:sp>
      <p:sp>
        <p:nvSpPr>
          <p:cNvPr id="77" name="Google Shape;77;p14"/>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Seminario de Título 1</a:t>
            </a:r>
            <a:endParaRPr dirty="0"/>
          </a:p>
        </p:txBody>
      </p:sp>
      <p:sp>
        <p:nvSpPr>
          <p:cNvPr id="78" name="Google Shape;78;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dirty="0"/>
              <a:t>Resumen</a:t>
            </a:r>
            <a:endParaRPr dirty="0"/>
          </a:p>
          <a:p>
            <a:pPr marL="457200" lvl="0" indent="-342900" algn="l" rtl="0">
              <a:spcBef>
                <a:spcPts val="0"/>
              </a:spcBef>
              <a:spcAft>
                <a:spcPts val="0"/>
              </a:spcAft>
              <a:buSzPts val="1800"/>
              <a:buAutoNum type="arabicPeriod"/>
            </a:pPr>
            <a:r>
              <a:rPr lang="en" dirty="0"/>
              <a:t>Alternativas de solución.</a:t>
            </a:r>
            <a:endParaRPr dirty="0"/>
          </a:p>
          <a:p>
            <a:pPr marL="457200" lvl="0" indent="-342900" algn="l" rtl="0">
              <a:spcBef>
                <a:spcPts val="0"/>
              </a:spcBef>
              <a:spcAft>
                <a:spcPts val="0"/>
              </a:spcAft>
              <a:buSzPts val="1800"/>
              <a:buAutoNum type="arabicPeriod"/>
            </a:pPr>
            <a:r>
              <a:rPr lang="en" dirty="0"/>
              <a:t>Factibilidades.</a:t>
            </a:r>
            <a:endParaRPr dirty="0"/>
          </a:p>
          <a:p>
            <a:pPr marL="457200" lvl="0" indent="-342900" algn="l" rtl="0">
              <a:spcBef>
                <a:spcPts val="0"/>
              </a:spcBef>
              <a:spcAft>
                <a:spcPts val="0"/>
              </a:spcAft>
              <a:buSzPts val="1800"/>
              <a:buAutoNum type="arabicPeriod"/>
            </a:pPr>
            <a:r>
              <a:rPr lang="en" dirty="0"/>
              <a:t>Diseño de alto nivel.</a:t>
            </a:r>
            <a:endParaRPr dirty="0"/>
          </a:p>
          <a:p>
            <a:pPr marL="457200" lvl="0" indent="-342900" algn="l" rtl="0">
              <a:spcBef>
                <a:spcPts val="0"/>
              </a:spcBef>
              <a:spcAft>
                <a:spcPts val="0"/>
              </a:spcAft>
              <a:buSzPts val="1800"/>
              <a:buAutoNum type="arabicPeriod"/>
            </a:pPr>
            <a:r>
              <a:rPr lang="en" dirty="0"/>
              <a:t>Requerimiento de alto nivel.</a:t>
            </a:r>
            <a:endParaRPr dirty="0"/>
          </a:p>
          <a:p>
            <a:pPr marL="457200" lvl="0" indent="-342900" algn="l" rtl="0">
              <a:spcBef>
                <a:spcPts val="0"/>
              </a:spcBef>
              <a:spcAft>
                <a:spcPts val="0"/>
              </a:spcAft>
              <a:buSzPts val="1800"/>
              <a:buAutoNum type="arabicPeriod"/>
            </a:pPr>
            <a:r>
              <a:rPr lang="en" dirty="0"/>
              <a:t>Plan de proyecto.</a:t>
            </a:r>
            <a:endParaRPr dirty="0"/>
          </a:p>
          <a:p>
            <a:pPr marL="457200" lvl="0" indent="-342900" algn="l" rtl="0">
              <a:spcBef>
                <a:spcPts val="0"/>
              </a:spcBef>
              <a:spcAft>
                <a:spcPts val="0"/>
              </a:spcAft>
              <a:buSzPts val="1800"/>
              <a:buAutoNum type="arabicPeriod"/>
            </a:pPr>
            <a:r>
              <a:rPr lang="en" dirty="0"/>
              <a:t>Resultados.</a:t>
            </a:r>
            <a:endParaRPr dirty="0"/>
          </a:p>
          <a:p>
            <a:pPr marL="457200" lvl="0" indent="-342900" algn="l" rtl="0">
              <a:spcBef>
                <a:spcPts val="0"/>
              </a:spcBef>
              <a:spcAft>
                <a:spcPts val="0"/>
              </a:spcAft>
              <a:buSzPts val="1800"/>
              <a:buAutoNum type="arabicPeriod"/>
            </a:pPr>
            <a:r>
              <a:rPr lang="en" dirty="0"/>
              <a:t>Situación futura.</a:t>
            </a:r>
            <a:endParaRPr dirty="0"/>
          </a:p>
        </p:txBody>
      </p:sp>
      <p:sp>
        <p:nvSpPr>
          <p:cNvPr id="79" name="Google Shape;7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fontAlgn="base">
              <a:buNone/>
            </a:pPr>
            <a:r>
              <a:rPr lang="es-CL" sz="1600" b="1" dirty="0"/>
              <a:t>Requerimientos No Funcionales:</a:t>
            </a:r>
          </a:p>
          <a:p>
            <a:pPr lvl="0">
              <a:buFont typeface="Wingdings" panose="05000000000000000000" pitchFamily="2" charset="2"/>
              <a:buChar char="Ø"/>
            </a:pPr>
            <a:r>
              <a:rPr lang="es-ES" sz="1600" dirty="0"/>
              <a:t>RNF1. Escalabilidad: El sistema debe poder ser modificado para agregar nuevas funciones si se requiere a futuro por la empresa modificando el código de fuente.</a:t>
            </a:r>
          </a:p>
          <a:p>
            <a:pPr lvl="0">
              <a:buFont typeface="Wingdings" panose="05000000000000000000" pitchFamily="2" charset="2"/>
              <a:buChar char="Ø"/>
            </a:pPr>
            <a:r>
              <a:rPr lang="es-ES" sz="1600" dirty="0"/>
              <a:t>RNF2. Accesibilidad: El sistema no debe ser complejo de utilizar por los distintos tipos usuarios.</a:t>
            </a:r>
          </a:p>
          <a:p>
            <a:pPr lvl="0">
              <a:buFont typeface="Wingdings" panose="05000000000000000000" pitchFamily="2" charset="2"/>
              <a:buChar char="Ø"/>
            </a:pPr>
            <a:r>
              <a:rPr lang="es-ES" sz="1600" dirty="0"/>
              <a:t>RNF3. Disponibilidad: El sistema debe estar operativo y funcional cada vez que un usuario lo disponga.</a:t>
            </a:r>
          </a:p>
          <a:p>
            <a:pPr lvl="0">
              <a:buFont typeface="Wingdings" panose="05000000000000000000" pitchFamily="2" charset="2"/>
              <a:buChar char="Ø"/>
            </a:pPr>
            <a:r>
              <a:rPr lang="es-ES" sz="1600" dirty="0"/>
              <a:t>RNF4. Seguridad: El sistema debe respaldar los datos de manera confiable en la base de datos.</a:t>
            </a:r>
          </a:p>
          <a:p>
            <a:pPr lvl="0">
              <a:buFont typeface="Wingdings" panose="05000000000000000000" pitchFamily="2" charset="2"/>
              <a:buChar char="Ø"/>
            </a:pPr>
            <a:r>
              <a:rPr lang="es-ES" sz="1600" dirty="0"/>
              <a:t>RNF5. Rendimiento: El sistema debe ser rápido al procesar las órdenes que se le indiquen y obtener una rápida respuesta ante las instrucciones asignadas.</a:t>
            </a:r>
          </a:p>
          <a:p>
            <a:pPr marL="0" lvl="0" indent="0" algn="l" rtl="0">
              <a:spcBef>
                <a:spcPts val="0"/>
              </a:spcBef>
              <a:spcAft>
                <a:spcPts val="1600"/>
              </a:spcAft>
              <a:buNone/>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extLst>
      <p:ext uri="{BB962C8B-B14F-4D97-AF65-F5344CB8AC3E}">
        <p14:creationId xmlns:p14="http://schemas.microsoft.com/office/powerpoint/2010/main" val="597751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81" name="Google Shape;181;p29"/>
          <p:cNvSpPr txBox="1">
            <a:spLocks noGrp="1"/>
          </p:cNvSpPr>
          <p:nvPr>
            <p:ph type="title"/>
          </p:nvPr>
        </p:nvSpPr>
        <p:spPr>
          <a:xfrm>
            <a:off x="490250" y="526350"/>
            <a:ext cx="6754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 Plan de proyecto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6.1 Metodología de desarrollo</a:t>
            </a:r>
            <a:endParaRPr sz="2400"/>
          </a:p>
        </p:txBody>
      </p:sp>
      <p:sp>
        <p:nvSpPr>
          <p:cNvPr id="187" name="Google Shape;187;p30"/>
          <p:cNvSpPr txBox="1">
            <a:spLocks noGrp="1"/>
          </p:cNvSpPr>
          <p:nvPr>
            <p:ph type="body" idx="1"/>
          </p:nvPr>
        </p:nvSpPr>
        <p:spPr>
          <a:xfrm>
            <a:off x="1454700" y="951650"/>
            <a:ext cx="6677100" cy="390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a:t>
            </a:r>
            <a:endParaRPr dirty="0"/>
          </a:p>
        </p:txBody>
      </p:sp>
      <p:sp>
        <p:nvSpPr>
          <p:cNvPr id="188" name="Google Shape;188;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Rectángulo 1">
            <a:extLst>
              <a:ext uri="{FF2B5EF4-FFF2-40B4-BE49-F238E27FC236}">
                <a16:creationId xmlns:a16="http://schemas.microsoft.com/office/drawing/2014/main" id="{71AE7DCA-64F4-4BCB-8BF1-FBA5BEB86EA7}"/>
              </a:ext>
            </a:extLst>
          </p:cNvPr>
          <p:cNvSpPr/>
          <p:nvPr/>
        </p:nvSpPr>
        <p:spPr>
          <a:xfrm>
            <a:off x="311700" y="797543"/>
            <a:ext cx="4260300" cy="3334759"/>
          </a:xfrm>
          <a:prstGeom prst="rect">
            <a:avLst/>
          </a:prstGeom>
        </p:spPr>
        <p:txBody>
          <a:bodyPr wrap="square">
            <a:spAutoFit/>
          </a:bodyPr>
          <a:lstStyle/>
          <a:p>
            <a:r>
              <a:rPr lang="es-CL" b="1" dirty="0"/>
              <a:t>Modelo Iterativo. </a:t>
            </a:r>
          </a:p>
          <a:p>
            <a:pPr marL="114300">
              <a:lnSpc>
                <a:spcPct val="115000"/>
              </a:lnSpc>
              <a:buClr>
                <a:schemeClr val="dk2"/>
              </a:buClr>
              <a:buSzPts val="1800"/>
            </a:pPr>
            <a:r>
              <a:rPr lang="es-CL" dirty="0">
                <a:solidFill>
                  <a:schemeClr val="dk2"/>
                </a:solidFill>
                <a:latin typeface="Open Sans"/>
                <a:ea typeface="Open Sans"/>
                <a:cs typeface="Open Sans"/>
                <a:sym typeface="Open Sans"/>
              </a:rPr>
              <a:t>Este modelo busca reducir el riesgo que surge entre las necesidades del usuario y el producto final por malentendidos durante la etapa de recogida de requisitos.</a:t>
            </a:r>
          </a:p>
          <a:p>
            <a:pPr marL="114300">
              <a:lnSpc>
                <a:spcPct val="115000"/>
              </a:lnSpc>
              <a:buClr>
                <a:schemeClr val="dk2"/>
              </a:buClr>
              <a:buSzPts val="1800"/>
            </a:pPr>
            <a:r>
              <a:rPr lang="es-CL" dirty="0">
                <a:solidFill>
                  <a:schemeClr val="dk2"/>
                </a:solidFill>
                <a:latin typeface="Open Sans"/>
                <a:ea typeface="Open Sans"/>
                <a:cs typeface="Open Sans"/>
                <a:sym typeface="Open Sans"/>
              </a:rPr>
              <a:t>Al final de cada iteración se le entrega al cliente una versión mejorada o con mayores funcionalidades del producto.</a:t>
            </a:r>
          </a:p>
          <a:p>
            <a:endParaRPr lang="es-CL" dirty="0"/>
          </a:p>
          <a:p>
            <a:r>
              <a:rPr lang="es-CL" dirty="0"/>
              <a:t>Roles </a:t>
            </a:r>
          </a:p>
          <a:p>
            <a:r>
              <a:rPr lang="es-CL" dirty="0">
                <a:solidFill>
                  <a:schemeClr val="dk2"/>
                </a:solidFill>
                <a:latin typeface="Open Sans"/>
                <a:ea typeface="Open Sans"/>
                <a:cs typeface="Open Sans"/>
              </a:rPr>
              <a:t>Cliente: </a:t>
            </a:r>
            <a:r>
              <a:rPr lang="es-CL" dirty="0" err="1">
                <a:solidFill>
                  <a:schemeClr val="dk2"/>
                </a:solidFill>
                <a:latin typeface="Open Sans"/>
                <a:ea typeface="Open Sans"/>
                <a:cs typeface="Open Sans"/>
              </a:rPr>
              <a:t>Saam</a:t>
            </a:r>
            <a:r>
              <a:rPr lang="es-CL" dirty="0">
                <a:solidFill>
                  <a:schemeClr val="dk2"/>
                </a:solidFill>
                <a:latin typeface="Open Sans"/>
                <a:ea typeface="Open Sans"/>
                <a:cs typeface="Open Sans"/>
              </a:rPr>
              <a:t> Extraportuario S.A.</a:t>
            </a:r>
          </a:p>
          <a:p>
            <a:r>
              <a:rPr lang="es-CL" dirty="0" err="1">
                <a:solidFill>
                  <a:schemeClr val="dk2"/>
                </a:solidFill>
                <a:latin typeface="Open Sans"/>
                <a:ea typeface="Open Sans"/>
                <a:cs typeface="Open Sans"/>
              </a:rPr>
              <a:t>Product</a:t>
            </a:r>
            <a:r>
              <a:rPr lang="es-CL" dirty="0">
                <a:solidFill>
                  <a:schemeClr val="dk2"/>
                </a:solidFill>
                <a:latin typeface="Open Sans"/>
                <a:ea typeface="Open Sans"/>
                <a:cs typeface="Open Sans"/>
              </a:rPr>
              <a:t> </a:t>
            </a:r>
            <a:r>
              <a:rPr lang="es-CL" dirty="0" err="1">
                <a:solidFill>
                  <a:schemeClr val="dk2"/>
                </a:solidFill>
                <a:latin typeface="Open Sans"/>
                <a:ea typeface="Open Sans"/>
                <a:cs typeface="Open Sans"/>
              </a:rPr>
              <a:t>Owner</a:t>
            </a:r>
            <a:r>
              <a:rPr lang="es-CL" dirty="0">
                <a:solidFill>
                  <a:schemeClr val="dk2"/>
                </a:solidFill>
                <a:latin typeface="Open Sans"/>
                <a:ea typeface="Open Sans"/>
                <a:cs typeface="Open Sans"/>
              </a:rPr>
              <a:t>: Patricio Castillo. </a:t>
            </a:r>
          </a:p>
          <a:p>
            <a:r>
              <a:rPr lang="es-CL" dirty="0">
                <a:solidFill>
                  <a:schemeClr val="dk2"/>
                </a:solidFill>
                <a:latin typeface="Open Sans"/>
                <a:ea typeface="Open Sans"/>
                <a:cs typeface="Open Sans"/>
              </a:rPr>
              <a:t>master: Alejandro Adam </a:t>
            </a:r>
          </a:p>
          <a:p>
            <a:r>
              <a:rPr lang="es-CL" dirty="0">
                <a:solidFill>
                  <a:schemeClr val="dk2"/>
                </a:solidFill>
                <a:latin typeface="Open Sans"/>
                <a:ea typeface="Open Sans"/>
                <a:cs typeface="Open Sans"/>
              </a:rPr>
              <a:t>Equipo: desarrolladores </a:t>
            </a:r>
            <a:r>
              <a:rPr lang="es-CL" dirty="0" err="1">
                <a:solidFill>
                  <a:schemeClr val="dk2"/>
                </a:solidFill>
                <a:latin typeface="Open Sans"/>
                <a:ea typeface="Open Sans"/>
                <a:cs typeface="Open Sans"/>
              </a:rPr>
              <a:t>Saam</a:t>
            </a:r>
            <a:r>
              <a:rPr lang="es-CL" dirty="0">
                <a:solidFill>
                  <a:schemeClr val="dk2"/>
                </a:solidFill>
                <a:latin typeface="Open Sans"/>
                <a:ea typeface="Open Sans"/>
                <a:cs typeface="Open Sans"/>
              </a:rPr>
              <a:t> y Alejandro Adam </a:t>
            </a:r>
          </a:p>
        </p:txBody>
      </p:sp>
      <p:pic>
        <p:nvPicPr>
          <p:cNvPr id="6" name="Imagen 5" descr="http://4.bp.blogspot.com/-JPTk7lFWqJM/UE9ej0ONpvI/AAAAAAAAADk/OaATIcjpm-Y/s640/ModeloIterativol_grafica.jpg">
            <a:hlinkClick r:id="rId4"/>
            <a:extLst>
              <a:ext uri="{FF2B5EF4-FFF2-40B4-BE49-F238E27FC236}">
                <a16:creationId xmlns:a16="http://schemas.microsoft.com/office/drawing/2014/main" id="{90DBC52F-3624-444B-A1AB-53646EB0850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93250" y="944091"/>
            <a:ext cx="4181061" cy="3073676"/>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6.2 Planificación del proyecto</a:t>
            </a:r>
            <a:endParaRPr sz="2400"/>
          </a:p>
        </p:txBody>
      </p:sp>
      <p:sp>
        <p:nvSpPr>
          <p:cNvPr id="194" name="Google Shape;194;p31"/>
          <p:cNvSpPr txBox="1">
            <a:spLocks noGrp="1"/>
          </p:cNvSpPr>
          <p:nvPr>
            <p:ph type="body" idx="1"/>
          </p:nvPr>
        </p:nvSpPr>
        <p:spPr>
          <a:xfrm>
            <a:off x="311700" y="6952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a:p>
            <a:pPr marL="0" lvl="0" indent="0" algn="l" rtl="0">
              <a:spcBef>
                <a:spcPts val="1600"/>
              </a:spcBef>
              <a:spcAft>
                <a:spcPts val="1600"/>
              </a:spcAft>
              <a:buNone/>
            </a:pPr>
            <a:endParaRPr b="1" dirty="0"/>
          </a:p>
        </p:txBody>
      </p:sp>
      <p:sp>
        <p:nvSpPr>
          <p:cNvPr id="195" name="Google Shape;1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6" name="Imagen 5">
            <a:extLst>
              <a:ext uri="{FF2B5EF4-FFF2-40B4-BE49-F238E27FC236}">
                <a16:creationId xmlns:a16="http://schemas.microsoft.com/office/drawing/2014/main" id="{881957D9-85DF-47C9-9845-F0DDFF99D3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18517" y="811857"/>
            <a:ext cx="5913783" cy="3851360"/>
          </a:xfrm>
          <a:prstGeom prst="rect">
            <a:avLst/>
          </a:prstGeom>
          <a:noFill/>
          <a:ln>
            <a:noFill/>
          </a:ln>
        </p:spPr>
      </p:pic>
      <p:sp>
        <p:nvSpPr>
          <p:cNvPr id="7" name="Rectángulo 6">
            <a:extLst>
              <a:ext uri="{FF2B5EF4-FFF2-40B4-BE49-F238E27FC236}">
                <a16:creationId xmlns:a16="http://schemas.microsoft.com/office/drawing/2014/main" id="{D54CEE31-6407-457A-A0AE-BE2D4F0C414E}"/>
              </a:ext>
            </a:extLst>
          </p:cNvPr>
          <p:cNvSpPr/>
          <p:nvPr/>
        </p:nvSpPr>
        <p:spPr>
          <a:xfrm>
            <a:off x="311700" y="797543"/>
            <a:ext cx="2491135" cy="1169551"/>
          </a:xfrm>
          <a:prstGeom prst="rect">
            <a:avLst/>
          </a:prstGeom>
        </p:spPr>
        <p:txBody>
          <a:bodyPr wrap="square">
            <a:spAutoFit/>
          </a:bodyPr>
          <a:lstStyle/>
          <a:p>
            <a:pPr lvl="2"/>
            <a:r>
              <a:rPr lang="es-ES" b="1" dirty="0" err="1"/>
              <a:t>Product</a:t>
            </a:r>
            <a:r>
              <a:rPr lang="es-ES" b="1" dirty="0"/>
              <a:t> Backlog</a:t>
            </a:r>
            <a:endParaRPr lang="es-ES" sz="2000" b="1" dirty="0"/>
          </a:p>
          <a:p>
            <a:r>
              <a:rPr lang="es-ES" dirty="0"/>
              <a:t>historias de usuario que permitirá confeccionar el </a:t>
            </a:r>
            <a:r>
              <a:rPr lang="es-ES" dirty="0" err="1"/>
              <a:t>product</a:t>
            </a:r>
            <a:r>
              <a:rPr lang="es-ES" dirty="0"/>
              <a:t> backlog para el proyecto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6.2 Planificación del proyecto</a:t>
            </a:r>
            <a:endParaRPr sz="2400"/>
          </a:p>
        </p:txBody>
      </p:sp>
      <p:sp>
        <p:nvSpPr>
          <p:cNvPr id="194" name="Google Shape;194;p31"/>
          <p:cNvSpPr txBox="1">
            <a:spLocks noGrp="1"/>
          </p:cNvSpPr>
          <p:nvPr>
            <p:ph type="body" idx="1"/>
          </p:nvPr>
        </p:nvSpPr>
        <p:spPr>
          <a:xfrm>
            <a:off x="311700" y="6952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b="1"/>
          </a:p>
        </p:txBody>
      </p:sp>
      <p:sp>
        <p:nvSpPr>
          <p:cNvPr id="195" name="Google Shape;1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 name="Imagen 5">
            <a:extLst>
              <a:ext uri="{FF2B5EF4-FFF2-40B4-BE49-F238E27FC236}">
                <a16:creationId xmlns:a16="http://schemas.microsoft.com/office/drawing/2014/main" id="{5AD58B66-808A-42EB-A3F7-4711B96B0906}"/>
              </a:ext>
            </a:extLst>
          </p:cNvPr>
          <p:cNvPicPr/>
          <p:nvPr/>
        </p:nvPicPr>
        <p:blipFill>
          <a:blip r:embed="rId3"/>
          <a:stretch>
            <a:fillRect/>
          </a:stretch>
        </p:blipFill>
        <p:spPr>
          <a:xfrm>
            <a:off x="2395330" y="789125"/>
            <a:ext cx="6351478" cy="3659100"/>
          </a:xfrm>
          <a:prstGeom prst="rect">
            <a:avLst/>
          </a:prstGeom>
        </p:spPr>
      </p:pic>
    </p:spTree>
    <p:extLst>
      <p:ext uri="{BB962C8B-B14F-4D97-AF65-F5344CB8AC3E}">
        <p14:creationId xmlns:p14="http://schemas.microsoft.com/office/powerpoint/2010/main" val="100968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6.3 Gestión de la configuración</a:t>
            </a:r>
            <a:endParaRPr/>
          </a:p>
        </p:txBody>
      </p:sp>
      <p:sp>
        <p:nvSpPr>
          <p:cNvPr id="202" name="Google Shape;20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7" name="Google Shape;208;p33">
            <a:extLst>
              <a:ext uri="{FF2B5EF4-FFF2-40B4-BE49-F238E27FC236}">
                <a16:creationId xmlns:a16="http://schemas.microsoft.com/office/drawing/2014/main" id="{EE819770-734A-4D01-906A-A342CAB07452}"/>
              </a:ext>
            </a:extLst>
          </p:cNvPr>
          <p:cNvSpPr txBox="1">
            <a:spLocks noGrp="1"/>
          </p:cNvSpPr>
          <p:nvPr>
            <p:ph type="body" idx="1"/>
          </p:nvPr>
        </p:nvSpPr>
        <p:spPr>
          <a:xfrm>
            <a:off x="311700" y="1152474"/>
            <a:ext cx="5780756" cy="3419525"/>
          </a:xfrm>
          <a:prstGeom prst="rect">
            <a:avLst/>
          </a:prstGeom>
        </p:spPr>
        <p:txBody>
          <a:bodyPr spcFirstLastPara="1" wrap="square" lIns="91425" tIns="91425" rIns="91425" bIns="91425" anchor="t" anchorCtr="0">
            <a:noAutofit/>
          </a:bodyPr>
          <a:lstStyle/>
          <a:p>
            <a:pPr marL="114300" indent="0" algn="just">
              <a:buNone/>
            </a:pPr>
            <a:r>
              <a:rPr lang="es-CL" dirty="0"/>
              <a:t>En base a procedimiento establecido por SAAM se garantiza que solamente los cambios aprobados sean implementados en un </a:t>
            </a:r>
            <a:r>
              <a:rPr lang="es-CL" dirty="0" err="1"/>
              <a:t>baseline</a:t>
            </a:r>
            <a:r>
              <a:rPr lang="es-CL" dirty="0"/>
              <a:t>. Para ello el control de cambio se componen de cuatro actividades principales: proponer cambios, evaluar los cambios propuestos, aprobar/rechazar los cambios propuestos, e implementar los cambios aprobados.</a:t>
            </a:r>
          </a:p>
          <a:p>
            <a:pPr marL="114300" indent="0">
              <a:buNone/>
            </a:pPr>
            <a:br>
              <a:rPr lang="es-CL" dirty="0"/>
            </a:br>
            <a:endParaRPr dirty="0"/>
          </a:p>
        </p:txBody>
      </p:sp>
      <p:pic>
        <p:nvPicPr>
          <p:cNvPr id="8" name="Imagen 7">
            <a:extLst>
              <a:ext uri="{FF2B5EF4-FFF2-40B4-BE49-F238E27FC236}">
                <a16:creationId xmlns:a16="http://schemas.microsoft.com/office/drawing/2014/main" id="{0902BCC2-7563-4650-9170-264FE4ABABA9}"/>
              </a:ext>
            </a:extLst>
          </p:cNvPr>
          <p:cNvPicPr>
            <a:picLocks noChangeAspect="1"/>
          </p:cNvPicPr>
          <p:nvPr/>
        </p:nvPicPr>
        <p:blipFill>
          <a:blip r:embed="rId3"/>
          <a:stretch>
            <a:fillRect/>
          </a:stretch>
        </p:blipFill>
        <p:spPr>
          <a:xfrm>
            <a:off x="6464596" y="1152474"/>
            <a:ext cx="2158352" cy="29662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97383" y="37059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6.4 Gestión de cambios</a:t>
            </a:r>
            <a:endParaRPr dirty="0"/>
          </a:p>
        </p:txBody>
      </p:sp>
      <p:sp>
        <p:nvSpPr>
          <p:cNvPr id="208" name="Google Shape;208;p33"/>
          <p:cNvSpPr txBox="1">
            <a:spLocks noGrp="1"/>
          </p:cNvSpPr>
          <p:nvPr>
            <p:ph type="body" idx="1"/>
          </p:nvPr>
        </p:nvSpPr>
        <p:spPr>
          <a:xfrm>
            <a:off x="311700" y="1152474"/>
            <a:ext cx="5780756" cy="3419525"/>
          </a:xfrm>
          <a:prstGeom prst="rect">
            <a:avLst/>
          </a:prstGeom>
        </p:spPr>
        <p:txBody>
          <a:bodyPr spcFirstLastPara="1" wrap="square" lIns="91425" tIns="91425" rIns="91425" bIns="91425" anchor="t" anchorCtr="0">
            <a:noAutofit/>
          </a:bodyPr>
          <a:lstStyle/>
          <a:p>
            <a:pPr marL="114300" indent="0" algn="just">
              <a:buNone/>
            </a:pPr>
            <a:endParaRPr lang="es-CL" dirty="0"/>
          </a:p>
          <a:p>
            <a:pPr marL="114300" indent="0">
              <a:buNone/>
            </a:pPr>
            <a:br>
              <a:rPr lang="es-CL" dirty="0"/>
            </a:br>
            <a:endParaRPr dirty="0"/>
          </a:p>
        </p:txBody>
      </p:sp>
      <p:sp>
        <p:nvSpPr>
          <p:cNvPr id="209" name="Google Shape;20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pic>
        <p:nvPicPr>
          <p:cNvPr id="7" name="Imagen 6">
            <a:extLst>
              <a:ext uri="{FF2B5EF4-FFF2-40B4-BE49-F238E27FC236}">
                <a16:creationId xmlns:a16="http://schemas.microsoft.com/office/drawing/2014/main" id="{5DB54DEA-0553-4F7C-A43F-45A575D4F57A}"/>
              </a:ext>
            </a:extLst>
          </p:cNvPr>
          <p:cNvPicPr>
            <a:picLocks noChangeAspect="1"/>
          </p:cNvPicPr>
          <p:nvPr/>
        </p:nvPicPr>
        <p:blipFill>
          <a:blip r:embed="rId3"/>
          <a:stretch>
            <a:fillRect/>
          </a:stretch>
        </p:blipFill>
        <p:spPr>
          <a:xfrm>
            <a:off x="416474" y="1306812"/>
            <a:ext cx="6851101" cy="3110848"/>
          </a:xfrm>
          <a:prstGeom prst="rect">
            <a:avLst/>
          </a:prstGeom>
        </p:spPr>
      </p:pic>
      <p:pic>
        <p:nvPicPr>
          <p:cNvPr id="9" name="Imagen 8">
            <a:extLst>
              <a:ext uri="{FF2B5EF4-FFF2-40B4-BE49-F238E27FC236}">
                <a16:creationId xmlns:a16="http://schemas.microsoft.com/office/drawing/2014/main" id="{E37BC6D4-2A72-4563-9FAA-CECAD4936F79}"/>
              </a:ext>
            </a:extLst>
          </p:cNvPr>
          <p:cNvPicPr>
            <a:picLocks noChangeAspect="1"/>
          </p:cNvPicPr>
          <p:nvPr/>
        </p:nvPicPr>
        <p:blipFill>
          <a:blip r:embed="rId4"/>
          <a:stretch>
            <a:fillRect/>
          </a:stretch>
        </p:blipFill>
        <p:spPr>
          <a:xfrm>
            <a:off x="7620458" y="1306812"/>
            <a:ext cx="1211842" cy="1217252"/>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6.5 Gestión de riesgos</a:t>
            </a:r>
            <a:endParaRPr/>
          </a:p>
        </p:txBody>
      </p:sp>
      <p:sp>
        <p:nvSpPr>
          <p:cNvPr id="216" name="Google Shape;2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pic>
        <p:nvPicPr>
          <p:cNvPr id="5124" name="Picture 4" descr="https://lh4.googleusercontent.com/8ujDgiPU518ANs9RaQAmcogQrVYoUBiqJ3TCnf3Ml6T30btyT2GStlR37uLePHDaHMQttu0qoMAt0Y1sV_GGphbuyvTgH2o9NRiILyMTsjI66kvbVyLQBJQwfVk83jtu3DZWj9Oz">
            <a:extLst>
              <a:ext uri="{FF2B5EF4-FFF2-40B4-BE49-F238E27FC236}">
                <a16:creationId xmlns:a16="http://schemas.microsoft.com/office/drawing/2014/main" id="{7983290D-6031-452E-8173-022D5D24F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583" y="1852534"/>
            <a:ext cx="2151576" cy="102981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EF8C47B-5F35-4CD8-93E8-B1D2AE1BC8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7443" y="1063055"/>
            <a:ext cx="6152322" cy="34791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 Resultados</a:t>
            </a:r>
            <a:endParaRPr/>
          </a:p>
        </p:txBody>
      </p:sp>
      <p:sp>
        <p:nvSpPr>
          <p:cNvPr id="229" name="Google Shape;22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t>
            </a:r>
            <a:r>
              <a:rPr lang="es-ES" dirty="0"/>
              <a:t>Arquitectura </a:t>
            </a:r>
            <a:endParaRPr dirty="0"/>
          </a:p>
        </p:txBody>
      </p:sp>
      <p:sp>
        <p:nvSpPr>
          <p:cNvPr id="235" name="Google Shape;235;p37"/>
          <p:cNvSpPr txBox="1">
            <a:spLocks noGrp="1"/>
          </p:cNvSpPr>
          <p:nvPr>
            <p:ph type="body" idx="1"/>
          </p:nvPr>
        </p:nvSpPr>
        <p:spPr>
          <a:xfrm>
            <a:off x="311700" y="1017725"/>
            <a:ext cx="1059900" cy="388090"/>
          </a:xfrm>
          <a:prstGeom prst="rect">
            <a:avLst/>
          </a:prstGeom>
        </p:spPr>
        <p:txBody>
          <a:bodyPr spcFirstLastPara="1" wrap="square" lIns="91425" tIns="91425" rIns="91425" bIns="91425" anchor="t" anchorCtr="0">
            <a:noAutofit/>
          </a:bodyPr>
          <a:lstStyle/>
          <a:p>
            <a:pPr marL="114300" indent="0" algn="just">
              <a:buNone/>
            </a:pPr>
            <a:r>
              <a:rPr lang="es-CL" dirty="0"/>
              <a:t>Antes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pic>
        <p:nvPicPr>
          <p:cNvPr id="7" name="Imagen 6">
            <a:extLst>
              <a:ext uri="{FF2B5EF4-FFF2-40B4-BE49-F238E27FC236}">
                <a16:creationId xmlns:a16="http://schemas.microsoft.com/office/drawing/2014/main" id="{08B1654F-4981-42D6-AD22-EA14D9CDD6FF}"/>
              </a:ext>
            </a:extLst>
          </p:cNvPr>
          <p:cNvPicPr/>
          <p:nvPr/>
        </p:nvPicPr>
        <p:blipFill rotWithShape="1">
          <a:blip r:embed="rId3"/>
          <a:srcRect l="15533" t="8004" r="23180" b="19165"/>
          <a:stretch/>
        </p:blipFill>
        <p:spPr bwMode="auto">
          <a:xfrm>
            <a:off x="4452730" y="1317114"/>
            <a:ext cx="4174808" cy="2754486"/>
          </a:xfrm>
          <a:prstGeom prst="rect">
            <a:avLst/>
          </a:prstGeom>
          <a:ln>
            <a:noFill/>
          </a:ln>
          <a:extLst>
            <a:ext uri="{53640926-AAD7-44D8-BBD7-CCE9431645EC}">
              <a14:shadowObscured xmlns:a14="http://schemas.microsoft.com/office/drawing/2010/main"/>
            </a:ext>
          </a:extLst>
        </p:spPr>
      </p:pic>
      <p:sp>
        <p:nvSpPr>
          <p:cNvPr id="8" name="Google Shape;235;p37">
            <a:extLst>
              <a:ext uri="{FF2B5EF4-FFF2-40B4-BE49-F238E27FC236}">
                <a16:creationId xmlns:a16="http://schemas.microsoft.com/office/drawing/2014/main" id="{2509CC9A-C614-4450-99D3-2082301BA9E9}"/>
              </a:ext>
            </a:extLst>
          </p:cNvPr>
          <p:cNvSpPr txBox="1">
            <a:spLocks/>
          </p:cNvSpPr>
          <p:nvPr/>
        </p:nvSpPr>
        <p:spPr>
          <a:xfrm>
            <a:off x="4452730" y="929024"/>
            <a:ext cx="1935742" cy="38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14300" indent="0" algn="just">
              <a:buFont typeface="Open Sans"/>
              <a:buNone/>
            </a:pPr>
            <a:r>
              <a:rPr lang="es-CL" dirty="0"/>
              <a:t>Después </a:t>
            </a:r>
          </a:p>
        </p:txBody>
      </p:sp>
      <p:pic>
        <p:nvPicPr>
          <p:cNvPr id="9" name="image6.png">
            <a:extLst>
              <a:ext uri="{FF2B5EF4-FFF2-40B4-BE49-F238E27FC236}">
                <a16:creationId xmlns:a16="http://schemas.microsoft.com/office/drawing/2014/main" id="{614CAA7D-9C3F-47AD-A469-6173FCE0E7F5}"/>
              </a:ext>
            </a:extLst>
          </p:cNvPr>
          <p:cNvPicPr/>
          <p:nvPr/>
        </p:nvPicPr>
        <p:blipFill>
          <a:blip r:embed="rId4"/>
          <a:srcRect/>
          <a:stretch>
            <a:fillRect/>
          </a:stretch>
        </p:blipFill>
        <p:spPr>
          <a:xfrm>
            <a:off x="311700" y="1488842"/>
            <a:ext cx="3896139" cy="2165815"/>
          </a:xfrm>
          <a:prstGeom prst="rect">
            <a:avLst/>
          </a:prstGeo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a:t>Resumen</a:t>
            </a:r>
            <a:endParaRPr/>
          </a:p>
        </p:txBody>
      </p:sp>
      <p:sp>
        <p:nvSpPr>
          <p:cNvPr id="85" name="Google Shape;85;p15"/>
          <p:cNvSpPr txBox="1">
            <a:spLocks noGrp="1"/>
          </p:cNvSpPr>
          <p:nvPr>
            <p:ph type="body" idx="1"/>
          </p:nvPr>
        </p:nvSpPr>
        <p:spPr>
          <a:xfrm>
            <a:off x="311700" y="1152475"/>
            <a:ext cx="8438895" cy="3416400"/>
          </a:xfrm>
          <a:prstGeom prst="rect">
            <a:avLst/>
          </a:prstGeom>
        </p:spPr>
        <p:txBody>
          <a:bodyPr spcFirstLastPara="1" wrap="square" lIns="91425" tIns="91425" rIns="91425" bIns="91425" anchor="t" anchorCtr="0">
            <a:noAutofit/>
          </a:bodyPr>
          <a:lstStyle/>
          <a:p>
            <a:pPr marL="0" lvl="0" indent="0">
              <a:spcAft>
                <a:spcPts val="1600"/>
              </a:spcAft>
              <a:buNone/>
            </a:pPr>
            <a:endParaRPr lang="es-CL" sz="1600" dirty="0"/>
          </a:p>
          <a:p>
            <a:endParaRPr dirty="0"/>
          </a:p>
        </p:txBody>
      </p:sp>
      <p:sp>
        <p:nvSpPr>
          <p:cNvPr id="86" name="Google Shape;8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5" name="Google Shape;85;p15">
            <a:extLst>
              <a:ext uri="{FF2B5EF4-FFF2-40B4-BE49-F238E27FC236}">
                <a16:creationId xmlns:a16="http://schemas.microsoft.com/office/drawing/2014/main" id="{C3446FAD-9732-40A0-BE52-5445A82932E5}"/>
              </a:ext>
            </a:extLst>
          </p:cNvPr>
          <p:cNvSpPr txBox="1">
            <a:spLocks/>
          </p:cNvSpPr>
          <p:nvPr/>
        </p:nvSpPr>
        <p:spPr>
          <a:xfrm>
            <a:off x="464100" y="1304875"/>
            <a:ext cx="843889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s-CL" sz="1600" dirty="0" err="1"/>
              <a:t>Saam</a:t>
            </a:r>
            <a:r>
              <a:rPr lang="es-CL" sz="1600" dirty="0"/>
              <a:t> Extraportuario S.A. realiza el proceso Traja en forma manual, desde la planificación, ejecución y elaboración del informe tarja.</a:t>
            </a:r>
          </a:p>
          <a:p>
            <a:pPr marL="0" indent="0">
              <a:spcAft>
                <a:spcPts val="1600"/>
              </a:spcAft>
              <a:buFont typeface="Open Sans"/>
              <a:buNone/>
            </a:pPr>
            <a:r>
              <a:rPr lang="es-CL" sz="1600" dirty="0"/>
              <a:t>Como todo proceso que es llevado en forma manual, esta sujeto a diversas dificultades, tales como lentitud en el proceso, errores en la toma de estados, omisión de registro fotográficos y  con la intervención de un gran número de personas en especial para la elaboración del informe tarja.</a:t>
            </a:r>
          </a:p>
          <a:p>
            <a:pPr marL="114300" indent="0">
              <a:buFont typeface="Open Sans"/>
              <a:buNone/>
            </a:pPr>
            <a:r>
              <a:rPr lang="es-CL" sz="1600" dirty="0"/>
              <a:t>Dado a lo anterior, se  propone desarrollar una aplicación que automatice el proceso tarja, logre disminuir los tiempos de ejecución, permita llevar trazabilidad, y una en un solo documento el estado de la carga y contenedor con un registro fotográfico completo, agregando valor al servicio que se entrega a los distintos </a:t>
            </a:r>
            <a:r>
              <a:rPr lang="es-CL" sz="1600" dirty="0" err="1"/>
              <a:t>Forwarders</a:t>
            </a:r>
            <a:r>
              <a:rPr lang="es-CL" sz="1600" dirty="0"/>
              <a:t>.</a:t>
            </a:r>
          </a:p>
          <a:p>
            <a:endParaRPr lang="es-C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t>
            </a:r>
            <a:r>
              <a:rPr lang="es-ES" dirty="0"/>
              <a:t>Metodología  </a:t>
            </a:r>
            <a:endParaRPr dirty="0"/>
          </a:p>
        </p:txBody>
      </p:sp>
      <p:sp>
        <p:nvSpPr>
          <p:cNvPr id="235" name="Google Shape;235;p37"/>
          <p:cNvSpPr txBox="1">
            <a:spLocks noGrp="1"/>
          </p:cNvSpPr>
          <p:nvPr>
            <p:ph type="body" idx="1"/>
          </p:nvPr>
        </p:nvSpPr>
        <p:spPr>
          <a:xfrm>
            <a:off x="311700" y="1017725"/>
            <a:ext cx="1059900" cy="388090"/>
          </a:xfrm>
          <a:prstGeom prst="rect">
            <a:avLst/>
          </a:prstGeom>
        </p:spPr>
        <p:txBody>
          <a:bodyPr spcFirstLastPara="1" wrap="square" lIns="91425" tIns="91425" rIns="91425" bIns="91425" anchor="t" anchorCtr="0">
            <a:noAutofit/>
          </a:bodyPr>
          <a:lstStyle/>
          <a:p>
            <a:pPr marL="114300" indent="0" algn="just">
              <a:buNone/>
            </a:pPr>
            <a:r>
              <a:rPr lang="es-CL" dirty="0"/>
              <a:t>Antes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
        <p:nvSpPr>
          <p:cNvPr id="8" name="Google Shape;235;p37">
            <a:extLst>
              <a:ext uri="{FF2B5EF4-FFF2-40B4-BE49-F238E27FC236}">
                <a16:creationId xmlns:a16="http://schemas.microsoft.com/office/drawing/2014/main" id="{2509CC9A-C614-4450-99D3-2082301BA9E9}"/>
              </a:ext>
            </a:extLst>
          </p:cNvPr>
          <p:cNvSpPr txBox="1">
            <a:spLocks/>
          </p:cNvSpPr>
          <p:nvPr/>
        </p:nvSpPr>
        <p:spPr>
          <a:xfrm>
            <a:off x="4452730" y="929024"/>
            <a:ext cx="1935742" cy="38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14300" indent="0" algn="just">
              <a:buFont typeface="Open Sans"/>
              <a:buNone/>
            </a:pPr>
            <a:r>
              <a:rPr lang="es-CL" dirty="0"/>
              <a:t>Después </a:t>
            </a:r>
          </a:p>
        </p:txBody>
      </p:sp>
      <p:pic>
        <p:nvPicPr>
          <p:cNvPr id="1026" name="Picture 2" descr="https://show-starter.com/wp-content/uploads/2017/01/scrum2-1-600x600.jpg">
            <a:extLst>
              <a:ext uri="{FF2B5EF4-FFF2-40B4-BE49-F238E27FC236}">
                <a16:creationId xmlns:a16="http://schemas.microsoft.com/office/drawing/2014/main" id="{35D624AB-4029-4F46-A2DE-85AF07D2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62" y="1590425"/>
            <a:ext cx="2752976" cy="275297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http://4.bp.blogspot.com/-JPTk7lFWqJM/UE9ej0ONpvI/AAAAAAAAADk/OaATIcjpm-Y/s640/ModeloIterativol_grafica.jpg">
            <a:hlinkClick r:id="rId4"/>
            <a:extLst>
              <a:ext uri="{FF2B5EF4-FFF2-40B4-BE49-F238E27FC236}">
                <a16:creationId xmlns:a16="http://schemas.microsoft.com/office/drawing/2014/main" id="{6D135138-89BB-4C76-911C-D534A092BBD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52730" y="1405815"/>
            <a:ext cx="4174808" cy="2937586"/>
          </a:xfrm>
          <a:prstGeom prst="rect">
            <a:avLst/>
          </a:prstGeom>
          <a:noFill/>
          <a:ln>
            <a:noFill/>
          </a:ln>
        </p:spPr>
      </p:pic>
    </p:spTree>
    <p:extLst>
      <p:ext uri="{BB962C8B-B14F-4D97-AF65-F5344CB8AC3E}">
        <p14:creationId xmlns:p14="http://schemas.microsoft.com/office/powerpoint/2010/main" val="3489612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Análisis de resultados </a:t>
            </a:r>
            <a:r>
              <a:rPr lang="es-ES" dirty="0"/>
              <a:t>Hito 2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pic>
        <p:nvPicPr>
          <p:cNvPr id="2" name="Imagen 1">
            <a:extLst>
              <a:ext uri="{FF2B5EF4-FFF2-40B4-BE49-F238E27FC236}">
                <a16:creationId xmlns:a16="http://schemas.microsoft.com/office/drawing/2014/main" id="{2CB552B3-C5A4-46B3-B97B-A076A158A87E}"/>
              </a:ext>
            </a:extLst>
          </p:cNvPr>
          <p:cNvPicPr>
            <a:picLocks noChangeAspect="1"/>
          </p:cNvPicPr>
          <p:nvPr/>
        </p:nvPicPr>
        <p:blipFill rotWithShape="1">
          <a:blip r:embed="rId3"/>
          <a:srcRect l="32895" t="21741" r="18421" b="12965"/>
          <a:stretch/>
        </p:blipFill>
        <p:spPr>
          <a:xfrm>
            <a:off x="4175788" y="1017725"/>
            <a:ext cx="4620623" cy="3484198"/>
          </a:xfrm>
          <a:prstGeom prst="rect">
            <a:avLst/>
          </a:prstGeom>
        </p:spPr>
      </p:pic>
      <p:pic>
        <p:nvPicPr>
          <p:cNvPr id="82" name="image11.png">
            <a:extLst>
              <a:ext uri="{FF2B5EF4-FFF2-40B4-BE49-F238E27FC236}">
                <a16:creationId xmlns:a16="http://schemas.microsoft.com/office/drawing/2014/main" id="{E108F715-7705-4460-BD68-6F04CA8E2FDA}"/>
              </a:ext>
            </a:extLst>
          </p:cNvPr>
          <p:cNvPicPr/>
          <p:nvPr/>
        </p:nvPicPr>
        <p:blipFill>
          <a:blip r:embed="rId4"/>
          <a:srcRect/>
          <a:stretch>
            <a:fillRect/>
          </a:stretch>
        </p:blipFill>
        <p:spPr>
          <a:xfrm>
            <a:off x="164410" y="1095156"/>
            <a:ext cx="1700691" cy="1476594"/>
          </a:xfrm>
          <a:prstGeom prst="rect">
            <a:avLst/>
          </a:prstGeom>
          <a:ln/>
        </p:spPr>
      </p:pic>
      <p:pic>
        <p:nvPicPr>
          <p:cNvPr id="226" name="Imagen 225">
            <a:extLst>
              <a:ext uri="{FF2B5EF4-FFF2-40B4-BE49-F238E27FC236}">
                <a16:creationId xmlns:a16="http://schemas.microsoft.com/office/drawing/2014/main" id="{AFD6A45B-3821-480F-8888-3C96C5DDF3C5}"/>
              </a:ext>
            </a:extLst>
          </p:cNvPr>
          <p:cNvPicPr>
            <a:picLocks noChangeAspect="1"/>
          </p:cNvPicPr>
          <p:nvPr/>
        </p:nvPicPr>
        <p:blipFill rotWithShape="1">
          <a:blip r:embed="rId5"/>
          <a:srcRect l="33816" t="16357" r="32368" b="8632"/>
          <a:stretch/>
        </p:blipFill>
        <p:spPr>
          <a:xfrm>
            <a:off x="1900990" y="2177767"/>
            <a:ext cx="1863607" cy="2324156"/>
          </a:xfrm>
          <a:prstGeom prst="rect">
            <a:avLst/>
          </a:prstGeom>
        </p:spPr>
      </p:pic>
    </p:spTree>
    <p:extLst>
      <p:ext uri="{BB962C8B-B14F-4D97-AF65-F5344CB8AC3E}">
        <p14:creationId xmlns:p14="http://schemas.microsoft.com/office/powerpoint/2010/main" val="2315504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Análisis de resultados </a:t>
            </a:r>
            <a:r>
              <a:rPr lang="es-ES" dirty="0"/>
              <a:t>Hito 3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pic>
        <p:nvPicPr>
          <p:cNvPr id="7" name="Imagen 6">
            <a:extLst>
              <a:ext uri="{FF2B5EF4-FFF2-40B4-BE49-F238E27FC236}">
                <a16:creationId xmlns:a16="http://schemas.microsoft.com/office/drawing/2014/main" id="{5FB4BC5F-FE3B-4016-944C-D6346653C71C}"/>
              </a:ext>
            </a:extLst>
          </p:cNvPr>
          <p:cNvPicPr>
            <a:picLocks noChangeAspect="1"/>
          </p:cNvPicPr>
          <p:nvPr/>
        </p:nvPicPr>
        <p:blipFill rotWithShape="1">
          <a:blip r:embed="rId3"/>
          <a:srcRect l="33538" t="22062" r="18616" b="14703"/>
          <a:stretch/>
        </p:blipFill>
        <p:spPr>
          <a:xfrm>
            <a:off x="4271211" y="1068168"/>
            <a:ext cx="4475597" cy="3325620"/>
          </a:xfrm>
          <a:prstGeom prst="rect">
            <a:avLst/>
          </a:prstGeom>
        </p:spPr>
      </p:pic>
      <p:pic>
        <p:nvPicPr>
          <p:cNvPr id="8" name="Imagen 7">
            <a:extLst>
              <a:ext uri="{FF2B5EF4-FFF2-40B4-BE49-F238E27FC236}">
                <a16:creationId xmlns:a16="http://schemas.microsoft.com/office/drawing/2014/main" id="{84E45097-2175-4A1C-8C21-9F6F66904B3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7192" y="1426388"/>
            <a:ext cx="3669632" cy="2960104"/>
          </a:xfrm>
          <a:prstGeom prst="rect">
            <a:avLst/>
          </a:prstGeom>
          <a:noFill/>
          <a:ln>
            <a:noFill/>
          </a:ln>
        </p:spPr>
      </p:pic>
      <p:sp>
        <p:nvSpPr>
          <p:cNvPr id="3" name="CuadroTexto 2">
            <a:extLst>
              <a:ext uri="{FF2B5EF4-FFF2-40B4-BE49-F238E27FC236}">
                <a16:creationId xmlns:a16="http://schemas.microsoft.com/office/drawing/2014/main" id="{9AC50333-41A4-400E-BD6E-EE7234C6EE09}"/>
              </a:ext>
            </a:extLst>
          </p:cNvPr>
          <p:cNvSpPr txBox="1"/>
          <p:nvPr/>
        </p:nvSpPr>
        <p:spPr>
          <a:xfrm>
            <a:off x="397192" y="1068168"/>
            <a:ext cx="2971650" cy="307777"/>
          </a:xfrm>
          <a:prstGeom prst="rect">
            <a:avLst/>
          </a:prstGeom>
          <a:noFill/>
        </p:spPr>
        <p:txBody>
          <a:bodyPr wrap="square" rtlCol="0">
            <a:spAutoFit/>
          </a:bodyPr>
          <a:lstStyle/>
          <a:p>
            <a:r>
              <a:rPr lang="es-CL" dirty="0"/>
              <a:t>Plan de Pruebas</a:t>
            </a:r>
            <a:endParaRPr lang="es-ES" dirty="0"/>
          </a:p>
        </p:txBody>
      </p:sp>
    </p:spTree>
    <p:extLst>
      <p:ext uri="{BB962C8B-B14F-4D97-AF65-F5344CB8AC3E}">
        <p14:creationId xmlns:p14="http://schemas.microsoft.com/office/powerpoint/2010/main" val="45399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pic>
        <p:nvPicPr>
          <p:cNvPr id="10" name="Imagen 9" descr="Imagen que contiene texto, mapa&#10;&#10;Descripción generada con confianza muy alta">
            <a:extLst>
              <a:ext uri="{FF2B5EF4-FFF2-40B4-BE49-F238E27FC236}">
                <a16:creationId xmlns:a16="http://schemas.microsoft.com/office/drawing/2014/main" id="{99FE360E-4A84-41AE-869A-BDA3ABA3C395}"/>
              </a:ext>
            </a:extLst>
          </p:cNvPr>
          <p:cNvPicPr>
            <a:picLocks noChangeAspect="1"/>
          </p:cNvPicPr>
          <p:nvPr/>
        </p:nvPicPr>
        <p:blipFill>
          <a:blip r:embed="rId3"/>
          <a:stretch>
            <a:fillRect/>
          </a:stretch>
        </p:blipFill>
        <p:spPr>
          <a:xfrm>
            <a:off x="4498328" y="86683"/>
            <a:ext cx="4419016" cy="4611792"/>
          </a:xfrm>
          <a:prstGeom prst="rect">
            <a:avLst/>
          </a:prstGeom>
        </p:spPr>
      </p:pic>
      <p:sp>
        <p:nvSpPr>
          <p:cNvPr id="11" name="CuadroTexto 10">
            <a:extLst>
              <a:ext uri="{FF2B5EF4-FFF2-40B4-BE49-F238E27FC236}">
                <a16:creationId xmlns:a16="http://schemas.microsoft.com/office/drawing/2014/main" id="{72583F98-C25D-4E34-9998-D9EFBAD2E378}"/>
              </a:ext>
            </a:extLst>
          </p:cNvPr>
          <p:cNvSpPr txBox="1"/>
          <p:nvPr/>
        </p:nvSpPr>
        <p:spPr>
          <a:xfrm>
            <a:off x="964096" y="1689652"/>
            <a:ext cx="2315817" cy="523220"/>
          </a:xfrm>
          <a:prstGeom prst="rect">
            <a:avLst/>
          </a:prstGeom>
          <a:noFill/>
        </p:spPr>
        <p:txBody>
          <a:bodyPr wrap="square" rtlCol="0">
            <a:spAutoFit/>
          </a:bodyPr>
          <a:lstStyle/>
          <a:p>
            <a:r>
              <a:rPr lang="es-CL" dirty="0"/>
              <a:t>Modelo Base de Datos SQL Server 2016</a:t>
            </a:r>
            <a:endParaRPr lang="es-E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pic>
        <p:nvPicPr>
          <p:cNvPr id="3" name="Imagen 2">
            <a:extLst>
              <a:ext uri="{FF2B5EF4-FFF2-40B4-BE49-F238E27FC236}">
                <a16:creationId xmlns:a16="http://schemas.microsoft.com/office/drawing/2014/main" id="{5C1B9148-6B07-4394-8BFA-F8B730EC07AA}"/>
              </a:ext>
            </a:extLst>
          </p:cNvPr>
          <p:cNvPicPr>
            <a:picLocks noChangeAspect="1"/>
          </p:cNvPicPr>
          <p:nvPr/>
        </p:nvPicPr>
        <p:blipFill rotWithShape="1">
          <a:blip r:embed="rId3"/>
          <a:srcRect l="27388" r="32834"/>
          <a:stretch/>
        </p:blipFill>
        <p:spPr>
          <a:xfrm>
            <a:off x="6413183" y="1455544"/>
            <a:ext cx="2333625" cy="2535481"/>
          </a:xfrm>
          <a:prstGeom prst="rect">
            <a:avLst/>
          </a:prstGeom>
        </p:spPr>
      </p:pic>
      <p:pic>
        <p:nvPicPr>
          <p:cNvPr id="2" name="Imagen 1">
            <a:extLst>
              <a:ext uri="{FF2B5EF4-FFF2-40B4-BE49-F238E27FC236}">
                <a16:creationId xmlns:a16="http://schemas.microsoft.com/office/drawing/2014/main" id="{1109D865-7B1F-4C27-B497-B7B87DD58CA1}"/>
              </a:ext>
            </a:extLst>
          </p:cNvPr>
          <p:cNvPicPr>
            <a:picLocks noChangeAspect="1"/>
          </p:cNvPicPr>
          <p:nvPr/>
        </p:nvPicPr>
        <p:blipFill>
          <a:blip r:embed="rId4"/>
          <a:stretch>
            <a:fillRect/>
          </a:stretch>
        </p:blipFill>
        <p:spPr>
          <a:xfrm>
            <a:off x="311699" y="1455543"/>
            <a:ext cx="5848205" cy="2668782"/>
          </a:xfrm>
          <a:prstGeom prst="rect">
            <a:avLst/>
          </a:prstGeom>
        </p:spPr>
      </p:pic>
    </p:spTree>
    <p:extLst>
      <p:ext uri="{BB962C8B-B14F-4D97-AF65-F5344CB8AC3E}">
        <p14:creationId xmlns:p14="http://schemas.microsoft.com/office/powerpoint/2010/main" val="9251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7.2 Diseño detallado</a:t>
            </a:r>
            <a:endParaRPr/>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4" name="Imagen 3">
            <a:extLst>
              <a:ext uri="{FF2B5EF4-FFF2-40B4-BE49-F238E27FC236}">
                <a16:creationId xmlns:a16="http://schemas.microsoft.com/office/drawing/2014/main" id="{DA39BD4F-9BE4-41D5-93A3-BE42E8FC4285}"/>
              </a:ext>
            </a:extLst>
          </p:cNvPr>
          <p:cNvPicPr>
            <a:picLocks noChangeAspect="1"/>
          </p:cNvPicPr>
          <p:nvPr/>
        </p:nvPicPr>
        <p:blipFill>
          <a:blip r:embed="rId3"/>
          <a:stretch>
            <a:fillRect/>
          </a:stretch>
        </p:blipFill>
        <p:spPr>
          <a:xfrm>
            <a:off x="4914903" y="1206729"/>
            <a:ext cx="3917396" cy="2622321"/>
          </a:xfrm>
          <a:prstGeom prst="rect">
            <a:avLst/>
          </a:prstGeom>
        </p:spPr>
      </p:pic>
      <p:pic>
        <p:nvPicPr>
          <p:cNvPr id="5" name="Imagen 4">
            <a:extLst>
              <a:ext uri="{FF2B5EF4-FFF2-40B4-BE49-F238E27FC236}">
                <a16:creationId xmlns:a16="http://schemas.microsoft.com/office/drawing/2014/main" id="{B92540E7-9BD5-4225-9C87-7ADECE3405FA}"/>
              </a:ext>
            </a:extLst>
          </p:cNvPr>
          <p:cNvPicPr>
            <a:picLocks noChangeAspect="1"/>
          </p:cNvPicPr>
          <p:nvPr/>
        </p:nvPicPr>
        <p:blipFill rotWithShape="1">
          <a:blip r:embed="rId4"/>
          <a:srcRect r="25429"/>
          <a:stretch/>
        </p:blipFill>
        <p:spPr>
          <a:xfrm>
            <a:off x="0" y="1206729"/>
            <a:ext cx="4229100" cy="3031896"/>
          </a:xfrm>
          <a:prstGeom prst="rect">
            <a:avLst/>
          </a:prstGeom>
        </p:spPr>
      </p:pic>
    </p:spTree>
    <p:extLst>
      <p:ext uri="{BB962C8B-B14F-4D97-AF65-F5344CB8AC3E}">
        <p14:creationId xmlns:p14="http://schemas.microsoft.com/office/powerpoint/2010/main" val="2395895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pic>
        <p:nvPicPr>
          <p:cNvPr id="3" name="Imagen 2">
            <a:extLst>
              <a:ext uri="{FF2B5EF4-FFF2-40B4-BE49-F238E27FC236}">
                <a16:creationId xmlns:a16="http://schemas.microsoft.com/office/drawing/2014/main" id="{CF1456FF-2CC1-4536-A958-12E07BDE7617}"/>
              </a:ext>
            </a:extLst>
          </p:cNvPr>
          <p:cNvPicPr>
            <a:picLocks noChangeAspect="1"/>
          </p:cNvPicPr>
          <p:nvPr/>
        </p:nvPicPr>
        <p:blipFill>
          <a:blip r:embed="rId3"/>
          <a:stretch>
            <a:fillRect/>
          </a:stretch>
        </p:blipFill>
        <p:spPr>
          <a:xfrm>
            <a:off x="4176125" y="1017725"/>
            <a:ext cx="4762392" cy="2171750"/>
          </a:xfrm>
          <a:prstGeom prst="rect">
            <a:avLst/>
          </a:prstGeom>
        </p:spPr>
      </p:pic>
      <p:pic>
        <p:nvPicPr>
          <p:cNvPr id="5" name="Imagen 4">
            <a:extLst>
              <a:ext uri="{FF2B5EF4-FFF2-40B4-BE49-F238E27FC236}">
                <a16:creationId xmlns:a16="http://schemas.microsoft.com/office/drawing/2014/main" id="{6F9390EE-C0D9-4A71-803E-5D6D07692A2A}"/>
              </a:ext>
            </a:extLst>
          </p:cNvPr>
          <p:cNvPicPr>
            <a:picLocks noChangeAspect="1"/>
          </p:cNvPicPr>
          <p:nvPr/>
        </p:nvPicPr>
        <p:blipFill rotWithShape="1">
          <a:blip r:embed="rId4"/>
          <a:srcRect r="42545"/>
          <a:stretch/>
        </p:blipFill>
        <p:spPr>
          <a:xfrm>
            <a:off x="205483" y="1017725"/>
            <a:ext cx="3785492" cy="3540590"/>
          </a:xfrm>
          <a:prstGeom prst="rect">
            <a:avLst/>
          </a:prstGeom>
        </p:spPr>
      </p:pic>
    </p:spTree>
    <p:extLst>
      <p:ext uri="{BB962C8B-B14F-4D97-AF65-F5344CB8AC3E}">
        <p14:creationId xmlns:p14="http://schemas.microsoft.com/office/powerpoint/2010/main" val="4025952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a:t>
            </a:r>
            <a:r>
              <a:rPr lang="es-ES" dirty="0"/>
              <a:t>Vistas Móvil</a:t>
            </a:r>
            <a:r>
              <a:rPr lang="en" dirty="0"/>
              <a:t>(</a:t>
            </a:r>
            <a:r>
              <a:rPr lang="es-ES" dirty="0" err="1"/>
              <a:t>login</a:t>
            </a:r>
            <a:r>
              <a:rPr lang="es-ES" dirty="0"/>
              <a:t>)</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pic>
        <p:nvPicPr>
          <p:cNvPr id="2" name="Imagen 1">
            <a:extLst>
              <a:ext uri="{FF2B5EF4-FFF2-40B4-BE49-F238E27FC236}">
                <a16:creationId xmlns:a16="http://schemas.microsoft.com/office/drawing/2014/main" id="{8F548F46-F533-45C9-9170-8111C2376B53}"/>
              </a:ext>
            </a:extLst>
          </p:cNvPr>
          <p:cNvPicPr>
            <a:picLocks noChangeAspect="1"/>
          </p:cNvPicPr>
          <p:nvPr/>
        </p:nvPicPr>
        <p:blipFill>
          <a:blip r:embed="rId3"/>
          <a:stretch>
            <a:fillRect/>
          </a:stretch>
        </p:blipFill>
        <p:spPr>
          <a:xfrm>
            <a:off x="311700" y="1301647"/>
            <a:ext cx="5474043" cy="3077647"/>
          </a:xfrm>
          <a:prstGeom prst="rect">
            <a:avLst/>
          </a:prstGeom>
        </p:spPr>
      </p:pic>
      <p:pic>
        <p:nvPicPr>
          <p:cNvPr id="4" name="Imagen 3">
            <a:extLst>
              <a:ext uri="{FF2B5EF4-FFF2-40B4-BE49-F238E27FC236}">
                <a16:creationId xmlns:a16="http://schemas.microsoft.com/office/drawing/2014/main" id="{F6584DF8-5755-4FBB-86B1-5BD25FC2CA14}"/>
              </a:ext>
            </a:extLst>
          </p:cNvPr>
          <p:cNvPicPr>
            <a:picLocks noChangeAspect="1"/>
          </p:cNvPicPr>
          <p:nvPr/>
        </p:nvPicPr>
        <p:blipFill>
          <a:blip r:embed="rId4"/>
          <a:stretch>
            <a:fillRect/>
          </a:stretch>
        </p:blipFill>
        <p:spPr>
          <a:xfrm>
            <a:off x="5831909" y="1301647"/>
            <a:ext cx="3189249" cy="1793077"/>
          </a:xfrm>
          <a:prstGeom prst="rect">
            <a:avLst/>
          </a:prstGeom>
        </p:spPr>
      </p:pic>
    </p:spTree>
    <p:extLst>
      <p:ext uri="{BB962C8B-B14F-4D97-AF65-F5344CB8AC3E}">
        <p14:creationId xmlns:p14="http://schemas.microsoft.com/office/powerpoint/2010/main" val="162195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a:t>
            </a:r>
            <a:r>
              <a:rPr lang="es-ES" dirty="0"/>
              <a:t>Vista </a:t>
            </a:r>
            <a:r>
              <a:rPr lang="en" dirty="0"/>
              <a:t>Diseño </a:t>
            </a:r>
            <a:r>
              <a:rPr lang="es-ES" dirty="0"/>
              <a:t>principal</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pic>
        <p:nvPicPr>
          <p:cNvPr id="4" name="Imagen 3">
            <a:extLst>
              <a:ext uri="{FF2B5EF4-FFF2-40B4-BE49-F238E27FC236}">
                <a16:creationId xmlns:a16="http://schemas.microsoft.com/office/drawing/2014/main" id="{2EB36144-5B11-44D7-8D77-5D6E704E6542}"/>
              </a:ext>
            </a:extLst>
          </p:cNvPr>
          <p:cNvPicPr>
            <a:picLocks noChangeAspect="1"/>
          </p:cNvPicPr>
          <p:nvPr/>
        </p:nvPicPr>
        <p:blipFill>
          <a:blip r:embed="rId3"/>
          <a:stretch>
            <a:fillRect/>
          </a:stretch>
        </p:blipFill>
        <p:spPr>
          <a:xfrm>
            <a:off x="5486400" y="1017726"/>
            <a:ext cx="3657599" cy="2358958"/>
          </a:xfrm>
          <a:prstGeom prst="rect">
            <a:avLst/>
          </a:prstGeom>
        </p:spPr>
      </p:pic>
      <p:pic>
        <p:nvPicPr>
          <p:cNvPr id="5" name="Imagen 4">
            <a:extLst>
              <a:ext uri="{FF2B5EF4-FFF2-40B4-BE49-F238E27FC236}">
                <a16:creationId xmlns:a16="http://schemas.microsoft.com/office/drawing/2014/main" id="{476F7343-7BD5-4770-B92D-01467DAEEC16}"/>
              </a:ext>
            </a:extLst>
          </p:cNvPr>
          <p:cNvPicPr>
            <a:picLocks noChangeAspect="1"/>
          </p:cNvPicPr>
          <p:nvPr/>
        </p:nvPicPr>
        <p:blipFill>
          <a:blip r:embed="rId4"/>
          <a:stretch>
            <a:fillRect/>
          </a:stretch>
        </p:blipFill>
        <p:spPr>
          <a:xfrm>
            <a:off x="111688" y="1017725"/>
            <a:ext cx="5292384" cy="2975513"/>
          </a:xfrm>
          <a:prstGeom prst="rect">
            <a:avLst/>
          </a:prstGeom>
        </p:spPr>
      </p:pic>
    </p:spTree>
    <p:extLst>
      <p:ext uri="{BB962C8B-B14F-4D97-AF65-F5344CB8AC3E}">
        <p14:creationId xmlns:p14="http://schemas.microsoft.com/office/powerpoint/2010/main" val="315731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8. </a:t>
            </a:r>
            <a:r>
              <a:rPr lang="es-ES" dirty="0"/>
              <a:t>Situación Futura</a:t>
            </a:r>
            <a:endParaRPr dirty="0"/>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46541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1.1 Definición del problema</a:t>
            </a:r>
            <a:endParaRPr sz="2400"/>
          </a:p>
        </p:txBody>
      </p:sp>
      <p:sp>
        <p:nvSpPr>
          <p:cNvPr id="92" name="Google Shape;92;p16"/>
          <p:cNvSpPr txBox="1">
            <a:spLocks noGrp="1"/>
          </p:cNvSpPr>
          <p:nvPr>
            <p:ph type="body" idx="1"/>
          </p:nvPr>
        </p:nvSpPr>
        <p:spPr>
          <a:xfrm>
            <a:off x="235500" y="3545225"/>
            <a:ext cx="8520600"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CL" b="1" i="1" dirty="0"/>
              <a:t>Demora en la entrega del informe tarja, producto del alto volumen de tarjas planificadas.</a:t>
            </a:r>
            <a:endParaRPr b="1" i="1" dirty="0"/>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6"/>
          <p:cNvSpPr txBox="1">
            <a:spLocks noGrp="1"/>
          </p:cNvSpPr>
          <p:nvPr>
            <p:ph type="body" idx="1"/>
          </p:nvPr>
        </p:nvSpPr>
        <p:spPr>
          <a:xfrm>
            <a:off x="4717150" y="1332500"/>
            <a:ext cx="4038900" cy="2093700"/>
          </a:xfrm>
          <a:prstGeom prst="rect">
            <a:avLst/>
          </a:prstGeom>
        </p:spPr>
        <p:txBody>
          <a:bodyPr spcFirstLastPara="1" wrap="square" lIns="91425" tIns="91425" rIns="91425" bIns="91425" anchor="t" anchorCtr="0">
            <a:normAutofit fontScale="85000" lnSpcReduction="20000"/>
          </a:bodyPr>
          <a:lstStyle/>
          <a:p>
            <a:pPr marL="285750" lvl="0" indent="-285750" algn="l" rtl="0">
              <a:lnSpc>
                <a:spcPct val="100000"/>
              </a:lnSpc>
              <a:spcBef>
                <a:spcPts val="0"/>
              </a:spcBef>
              <a:spcAft>
                <a:spcPts val="1600"/>
              </a:spcAft>
              <a:buFont typeface="Wingdings" panose="05000000000000000000" pitchFamily="2" charset="2"/>
              <a:buChar char="Ø"/>
            </a:pPr>
            <a:r>
              <a:rPr lang="es-CL" b="1" i="1" dirty="0"/>
              <a:t>El proceso tarja es lento </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Porque requiere de mucha gente</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Porque se demora en entregar el informe tarja.</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 que  presenta frecuentemente errores </a:t>
            </a:r>
          </a:p>
          <a:p>
            <a:pPr marL="285750" lvl="0" indent="-285750" algn="l" rtl="0">
              <a:spcBef>
                <a:spcPts val="0"/>
              </a:spcBef>
              <a:spcAft>
                <a:spcPts val="1600"/>
              </a:spcAft>
              <a:buFont typeface="Wingdings" panose="05000000000000000000" pitchFamily="2" charset="2"/>
              <a:buChar char="Ø"/>
            </a:pPr>
            <a:endParaRPr b="1" i="1" dirty="0"/>
          </a:p>
        </p:txBody>
      </p:sp>
      <p:pic>
        <p:nvPicPr>
          <p:cNvPr id="3" name="Imagen 2">
            <a:extLst>
              <a:ext uri="{FF2B5EF4-FFF2-40B4-BE49-F238E27FC236}">
                <a16:creationId xmlns:a16="http://schemas.microsoft.com/office/drawing/2014/main" id="{666F6F98-732C-4FAA-9077-F0AC4E132038}"/>
              </a:ext>
            </a:extLst>
          </p:cNvPr>
          <p:cNvPicPr>
            <a:picLocks noChangeAspect="1"/>
          </p:cNvPicPr>
          <p:nvPr/>
        </p:nvPicPr>
        <p:blipFill>
          <a:blip r:embed="rId3"/>
          <a:stretch>
            <a:fillRect/>
          </a:stretch>
        </p:blipFill>
        <p:spPr>
          <a:xfrm>
            <a:off x="362851" y="855350"/>
            <a:ext cx="3420255" cy="256519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8.1 Situación futura</a:t>
            </a:r>
            <a:endParaRPr sz="2400" dirty="0"/>
          </a:p>
        </p:txBody>
      </p:sp>
      <p:sp>
        <p:nvSpPr>
          <p:cNvPr id="249" name="Google Shape;249;p39"/>
          <p:cNvSpPr txBox="1">
            <a:spLocks noGrp="1"/>
          </p:cNvSpPr>
          <p:nvPr>
            <p:ph type="body" idx="1"/>
          </p:nvPr>
        </p:nvSpPr>
        <p:spPr>
          <a:xfrm>
            <a:off x="387900" y="636725"/>
            <a:ext cx="3281732" cy="426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CL" b="1" dirty="0"/>
              <a:t>Se programara las siguientes actividades.</a:t>
            </a:r>
          </a:p>
          <a:p>
            <a:pPr marL="800100" lvl="1" algn="just">
              <a:spcBef>
                <a:spcPts val="0"/>
              </a:spcBef>
              <a:spcAft>
                <a:spcPts val="1600"/>
              </a:spcAft>
              <a:buFont typeface="+mj-lt"/>
              <a:buAutoNum type="arabicPeriod"/>
            </a:pPr>
            <a:r>
              <a:rPr lang="es-CL" b="1" dirty="0"/>
              <a:t>  Continuar con las funcionalidades web para el consolidado.</a:t>
            </a:r>
          </a:p>
          <a:p>
            <a:pPr marL="0" lvl="0" indent="0" algn="just" rtl="0">
              <a:spcBef>
                <a:spcPts val="0"/>
              </a:spcBef>
              <a:spcAft>
                <a:spcPts val="1600"/>
              </a:spcAft>
              <a:buNone/>
            </a:pPr>
            <a:r>
              <a:rPr lang="es-CL" b="1" dirty="0"/>
              <a:t>Móvil</a:t>
            </a:r>
          </a:p>
          <a:p>
            <a:pPr marL="800100" lvl="1" algn="just">
              <a:spcBef>
                <a:spcPts val="0"/>
              </a:spcBef>
              <a:spcAft>
                <a:spcPts val="1600"/>
              </a:spcAft>
              <a:buFont typeface="+mj-lt"/>
              <a:buAutoNum type="arabicPeriod"/>
            </a:pPr>
            <a:r>
              <a:rPr lang="es-CL" b="1" dirty="0"/>
              <a:t> Darle funcionalidad a la vista principal y </a:t>
            </a:r>
            <a:r>
              <a:rPr lang="es-CL" b="1" dirty="0" err="1"/>
              <a:t>login</a:t>
            </a:r>
            <a:endParaRPr lang="es-CL" b="1" dirty="0"/>
          </a:p>
          <a:p>
            <a:pPr marL="800100" lvl="1" algn="just">
              <a:spcBef>
                <a:spcPts val="0"/>
              </a:spcBef>
              <a:spcAft>
                <a:spcPts val="1600"/>
              </a:spcAft>
              <a:buFont typeface="+mj-lt"/>
              <a:buAutoNum type="arabicPeriod"/>
            </a:pPr>
            <a:r>
              <a:rPr lang="es-CL" b="1" dirty="0"/>
              <a:t>Crear </a:t>
            </a:r>
            <a:r>
              <a:rPr lang="es-CL" b="1" dirty="0" err="1"/>
              <a:t>Actividty</a:t>
            </a:r>
            <a:r>
              <a:rPr lang="es-CL" b="1" dirty="0"/>
              <a:t> para desconsolidado llenar datos</a:t>
            </a:r>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b="1" dirty="0"/>
          </a:p>
        </p:txBody>
      </p:sp>
      <p:sp>
        <p:nvSpPr>
          <p:cNvPr id="250" name="Google Shape;25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6" name="Imagen 5">
            <a:extLst>
              <a:ext uri="{FF2B5EF4-FFF2-40B4-BE49-F238E27FC236}">
                <a16:creationId xmlns:a16="http://schemas.microsoft.com/office/drawing/2014/main" id="{76FC89A4-26F0-4F01-974D-850161EE0DAD}"/>
              </a:ext>
            </a:extLst>
          </p:cNvPr>
          <p:cNvPicPr/>
          <p:nvPr/>
        </p:nvPicPr>
        <p:blipFill>
          <a:blip r:embed="rId3"/>
          <a:stretch>
            <a:fillRect/>
          </a:stretch>
        </p:blipFill>
        <p:spPr>
          <a:xfrm>
            <a:off x="3838074" y="789124"/>
            <a:ext cx="4994226" cy="356630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8.2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84221" y="907384"/>
            <a:ext cx="8936937" cy="3417795"/>
          </a:xfrm>
          <a:prstGeom prst="rect">
            <a:avLst/>
          </a:prstGeom>
        </p:spPr>
        <p:txBody>
          <a:bodyPr wrap="square">
            <a:spAutoFit/>
          </a:bodyPr>
          <a:lstStyle/>
          <a:p>
            <a:pPr algn="just">
              <a:lnSpc>
                <a:spcPct val="150000"/>
              </a:lnSpc>
              <a:spcAft>
                <a:spcPts val="1000"/>
              </a:spcAft>
            </a:pPr>
            <a:r>
              <a:rPr lang="es-ES" b="1" dirty="0">
                <a:latin typeface="Open Sans" panose="020B0604020202020204" charset="0"/>
                <a:ea typeface="Open Sans" panose="020B0604020202020204" charset="0"/>
                <a:cs typeface="Open Sans" panose="020B0604020202020204" charset="0"/>
              </a:rPr>
              <a:t>Problemas detectados </a:t>
            </a:r>
            <a:endParaRPr lang="es-ES" dirty="0">
              <a:latin typeface="Open Sans" panose="020B0604020202020204" charset="0"/>
              <a:ea typeface="Open Sans" panose="020B0604020202020204" charset="0"/>
              <a:cs typeface="Open Sans" panose="020B0604020202020204" charset="0"/>
            </a:endParaRP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Los problemas de infraestructuras detectados en un comienzo como es la falta de cobertura WIFI en los terminales, Hecho que es de vital si se está considerando contar con una aplicación móvil. </a:t>
            </a: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El factor tiempo y de experiencia en desarrollo en aplicaciones móviles, hace que sea un factor de riesgo dentro del proyecto.</a:t>
            </a: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La falta de experiencia dentro de la organización en el uso y trabajo bajo metodologías ágiles y el compromiso de los Jefes de  Operaciones  hace que se tenga que replantear, la metodología.</a:t>
            </a:r>
          </a:p>
          <a:p>
            <a:pPr marL="342900" lvl="0" indent="-342900" algn="just">
              <a:lnSpc>
                <a:spcPct val="150000"/>
              </a:lnSpc>
              <a:spcAft>
                <a:spcPts val="1000"/>
              </a:spcAft>
              <a:buFont typeface="+mj-lt"/>
              <a:buAutoNum type="arabicPeriod"/>
            </a:pPr>
            <a:r>
              <a:rPr lang="es-ES" dirty="0">
                <a:latin typeface="Open Sans" panose="020B0604020202020204" charset="0"/>
                <a:ea typeface="Open Sans" panose="020B0604020202020204" charset="0"/>
                <a:cs typeface="Open Sans" panose="020B0604020202020204" charset="0"/>
              </a:rPr>
              <a:t>Los cambios realizados en la seguridad informática en las últimas semanas, hace que se tenga que replantear actividades y mecanismos establecidos en el proyecto tales como, control de cambio, pruebas, control de versiones, etc. </a:t>
            </a:r>
          </a:p>
        </p:txBody>
      </p:sp>
    </p:spTree>
    <p:extLst>
      <p:ext uri="{BB962C8B-B14F-4D97-AF65-F5344CB8AC3E}">
        <p14:creationId xmlns:p14="http://schemas.microsoft.com/office/powerpoint/2010/main" val="388309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9.3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84221" y="907384"/>
            <a:ext cx="8936937" cy="3828164"/>
          </a:xfrm>
          <a:prstGeom prst="rect">
            <a:avLst/>
          </a:prstGeom>
        </p:spPr>
        <p:txBody>
          <a:bodyPr wrap="square">
            <a:spAutoFit/>
          </a:bodyPr>
          <a:lstStyle/>
          <a:p>
            <a:r>
              <a:rPr lang="es-ES" b="1" dirty="0"/>
              <a:t>Acciones tomadas</a:t>
            </a:r>
          </a:p>
          <a:p>
            <a:pPr algn="just">
              <a:lnSpc>
                <a:spcPct val="150000"/>
              </a:lnSpc>
            </a:pPr>
            <a:r>
              <a:rPr lang="es-ES" dirty="0">
                <a:latin typeface="Open Sans" panose="020B0604020202020204" charset="0"/>
                <a:ea typeface="Open Sans" panose="020B0604020202020204" charset="0"/>
                <a:cs typeface="Open Sans" panose="020B0604020202020204" charset="0"/>
              </a:rPr>
              <a:t>Dado los inconvenientes presentados, se debió tomar acciones con el fin de generar el menor impacto en resultado del proyecto.</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 La falta de cobertura wifi, permite definir la forma en que debe operar el equipo móvil, siendo esta asincrónica. </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La falta de experiencia en metodologías ágiles y el poco compromiso se establece cambios en la que inicialmente era SCRUM y se cambia por incremental y para mejorar el factor compromiso se estable las reuniones en forma alternada en los terminales.</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Los cambios generados en la seguridad informática, nos obliga a cambiar la forma de trabajar. Para ello, el control de versiones, cambios, fuentes, etc.  se llevarán en paralelo usando el Drive de Google de esta manera se tendrá acceso desde fuera, de igual forma de monta un ambiente similar al de producción en un PC local de manera de poder realizar las pruebas y el avance del proyecto.</a:t>
            </a:r>
          </a:p>
        </p:txBody>
      </p:sp>
    </p:spTree>
    <p:extLst>
      <p:ext uri="{BB962C8B-B14F-4D97-AF65-F5344CB8AC3E}">
        <p14:creationId xmlns:p14="http://schemas.microsoft.com/office/powerpoint/2010/main" val="392906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9.3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103531" y="1402199"/>
            <a:ext cx="8936937" cy="1668214"/>
          </a:xfrm>
          <a:prstGeom prst="rect">
            <a:avLst/>
          </a:prstGeom>
        </p:spPr>
        <p:txBody>
          <a:bodyPr wrap="square">
            <a:spAutoFit/>
          </a:bodyPr>
          <a:lstStyle/>
          <a:p>
            <a:pPr algn="just">
              <a:lnSpc>
                <a:spcPct val="150000"/>
              </a:lnSpc>
            </a:pPr>
            <a:r>
              <a:rPr lang="es-ES" b="1" dirty="0">
                <a:latin typeface="Open Sans" panose="020B0604020202020204" charset="0"/>
                <a:ea typeface="Open Sans" panose="020B0604020202020204" charset="0"/>
                <a:cs typeface="Open Sans" panose="020B0604020202020204" charset="0"/>
              </a:rPr>
              <a:t>Lecciones aprendidas</a:t>
            </a:r>
          </a:p>
          <a:p>
            <a:pPr algn="just">
              <a:lnSpc>
                <a:spcPct val="150000"/>
              </a:lnSpc>
            </a:pPr>
            <a:endParaRPr lang="es-ES" dirty="0">
              <a:latin typeface="Open Sans" panose="020B0604020202020204" charset="0"/>
              <a:ea typeface="Open Sans" panose="020B0604020202020204" charset="0"/>
              <a:cs typeface="Open Sans" panose="020B0604020202020204" charset="0"/>
            </a:endParaRPr>
          </a:p>
          <a:p>
            <a:pPr algn="just">
              <a:lnSpc>
                <a:spcPct val="150000"/>
              </a:lnSpc>
            </a:pPr>
            <a:r>
              <a:rPr lang="es-ES" dirty="0">
                <a:latin typeface="Open Sans" panose="020B0604020202020204" charset="0"/>
                <a:ea typeface="Open Sans" panose="020B0604020202020204" charset="0"/>
                <a:cs typeface="Open Sans" panose="020B0604020202020204" charset="0"/>
              </a:rPr>
              <a:t>Se aprendió que es necesario tener presente todos los factores técnicos, culturales y de recursos existente en la organización y como estos pueden incidir en el proyecto.  Este ejercicio, debe ser permanente durante el ciclo de vida del proyecto, incluso, antes del inicio de este.</a:t>
            </a:r>
          </a:p>
        </p:txBody>
      </p:sp>
    </p:spTree>
    <p:extLst>
      <p:ext uri="{BB962C8B-B14F-4D97-AF65-F5344CB8AC3E}">
        <p14:creationId xmlns:p14="http://schemas.microsoft.com/office/powerpoint/2010/main" val="2404691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Preguntas</a:t>
            </a:r>
            <a:endParaRPr/>
          </a:p>
        </p:txBody>
      </p:sp>
      <p:sp>
        <p:nvSpPr>
          <p:cNvPr id="268" name="Google Shape;26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235500" y="744225"/>
            <a:ext cx="8520600" cy="31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a:t>Tarja Móvil</a:t>
            </a:r>
            <a:endParaRPr dirty="0"/>
          </a:p>
          <a:p>
            <a:pPr marL="0" lvl="0" indent="0" algn="l" rtl="0">
              <a:spcBef>
                <a:spcPts val="0"/>
              </a:spcBef>
              <a:spcAft>
                <a:spcPts val="0"/>
              </a:spcAft>
              <a:buNone/>
            </a:pPr>
            <a:endParaRPr sz="3600" dirty="0"/>
          </a:p>
          <a:p>
            <a:pPr marL="0" lvl="0" indent="0" algn="l" rtl="0">
              <a:spcBef>
                <a:spcPts val="0"/>
              </a:spcBef>
              <a:spcAft>
                <a:spcPts val="0"/>
              </a:spcAft>
              <a:buNone/>
            </a:pPr>
            <a:endParaRPr dirty="0"/>
          </a:p>
        </p:txBody>
      </p:sp>
      <p:sp>
        <p:nvSpPr>
          <p:cNvPr id="71" name="Google Shape;71;p13"/>
          <p:cNvSpPr txBox="1">
            <a:spLocks noGrp="1"/>
          </p:cNvSpPr>
          <p:nvPr>
            <p:ph type="subTitle" idx="1"/>
          </p:nvPr>
        </p:nvSpPr>
        <p:spPr>
          <a:xfrm>
            <a:off x="387900" y="2659879"/>
            <a:ext cx="8520600" cy="212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000" dirty="0"/>
          </a:p>
          <a:p>
            <a:pPr marL="0" lvl="0" indent="0" algn="ctr" rtl="0">
              <a:spcBef>
                <a:spcPts val="0"/>
              </a:spcBef>
              <a:spcAft>
                <a:spcPts val="0"/>
              </a:spcAft>
              <a:buNone/>
            </a:pPr>
            <a:r>
              <a:rPr lang="en" sz="2000" i="1" dirty="0"/>
              <a:t>Alejandro Adam</a:t>
            </a:r>
            <a:endParaRPr sz="2000" i="1" dirty="0"/>
          </a:p>
          <a:p>
            <a:pPr marL="0" lvl="0" indent="0" algn="ctr" rtl="0">
              <a:spcBef>
                <a:spcPts val="0"/>
              </a:spcBef>
              <a:spcAft>
                <a:spcPts val="0"/>
              </a:spcAft>
              <a:buNone/>
            </a:pPr>
            <a:r>
              <a:rPr lang="en" sz="2000" i="1" dirty="0"/>
              <a:t>Seminario de Título 1</a:t>
            </a:r>
            <a:endParaRPr sz="2000" i="1" dirty="0"/>
          </a:p>
          <a:p>
            <a:pPr marL="0" lvl="0" indent="0" algn="ctr" rtl="0">
              <a:spcBef>
                <a:spcPts val="0"/>
              </a:spcBef>
              <a:spcAft>
                <a:spcPts val="0"/>
              </a:spcAft>
              <a:buNone/>
            </a:pPr>
            <a:r>
              <a:rPr lang="en" sz="2000" i="1" dirty="0"/>
              <a:t>Tercer trimestre Advance 2018, Ingenieria en Computacion e Informatica</a:t>
            </a:r>
            <a:endParaRPr sz="2000" i="1" dirty="0"/>
          </a:p>
        </p:txBody>
      </p:sp>
    </p:spTree>
    <p:extLst>
      <p:ext uri="{BB962C8B-B14F-4D97-AF65-F5344CB8AC3E}">
        <p14:creationId xmlns:p14="http://schemas.microsoft.com/office/powerpoint/2010/main" val="369585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1.2 Objetivo principal</a:t>
            </a:r>
            <a:endParaRPr sz="2400"/>
          </a:p>
        </p:txBody>
      </p:sp>
      <p:sp>
        <p:nvSpPr>
          <p:cNvPr id="100" name="Google Shape;100;p17"/>
          <p:cNvSpPr txBox="1">
            <a:spLocks noGrp="1"/>
          </p:cNvSpPr>
          <p:nvPr>
            <p:ph type="body" idx="1"/>
          </p:nvPr>
        </p:nvSpPr>
        <p:spPr>
          <a:xfrm>
            <a:off x="253358" y="967751"/>
            <a:ext cx="4020468" cy="3695466"/>
          </a:xfrm>
          <a:prstGeom prst="rect">
            <a:avLst/>
          </a:prstGeom>
          <a:ln>
            <a:noFill/>
          </a:ln>
        </p:spPr>
        <p:txBody>
          <a:bodyPr spcFirstLastPara="1" wrap="square" lIns="91425" tIns="91425" rIns="91425" bIns="91425" anchor="t" anchorCtr="0">
            <a:noAutofit/>
          </a:bodyPr>
          <a:lstStyle/>
          <a:p>
            <a:pPr marL="0" lvl="0" indent="0" algn="just">
              <a:spcAft>
                <a:spcPts val="1600"/>
              </a:spcAft>
              <a:buNone/>
            </a:pPr>
            <a:r>
              <a:rPr lang="es-CL" sz="2000" b="1" i="1" dirty="0"/>
              <a:t>Desarrollar una aplicación móvil que permita automatizar el proceso tarja con el fin de obtener el informe tarja en el menor tiempo posible.</a:t>
            </a:r>
            <a:endParaRPr sz="2000" b="1" i="1" dirty="0"/>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Imagen 2">
            <a:extLst>
              <a:ext uri="{FF2B5EF4-FFF2-40B4-BE49-F238E27FC236}">
                <a16:creationId xmlns:a16="http://schemas.microsoft.com/office/drawing/2014/main" id="{0E6F0984-1D7D-42CD-A97B-4CC3021B7677}"/>
              </a:ext>
            </a:extLst>
          </p:cNvPr>
          <p:cNvPicPr>
            <a:picLocks noChangeAspect="1"/>
          </p:cNvPicPr>
          <p:nvPr/>
        </p:nvPicPr>
        <p:blipFill>
          <a:blip r:embed="rId3"/>
          <a:stretch>
            <a:fillRect/>
          </a:stretch>
        </p:blipFill>
        <p:spPr>
          <a:xfrm>
            <a:off x="4459801" y="306155"/>
            <a:ext cx="4561357" cy="34210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1.4 Métricas de evaluación</a:t>
            </a:r>
            <a:endParaRPr sz="2400"/>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Imagen 6">
            <a:extLst>
              <a:ext uri="{FF2B5EF4-FFF2-40B4-BE49-F238E27FC236}">
                <a16:creationId xmlns:a16="http://schemas.microsoft.com/office/drawing/2014/main" id="{1ECA8F6F-749D-40BA-9BD1-4707AB967496}"/>
              </a:ext>
            </a:extLst>
          </p:cNvPr>
          <p:cNvPicPr>
            <a:picLocks noChangeAspect="1"/>
          </p:cNvPicPr>
          <p:nvPr/>
        </p:nvPicPr>
        <p:blipFill>
          <a:blip r:embed="rId3"/>
          <a:stretch>
            <a:fillRect/>
          </a:stretch>
        </p:blipFill>
        <p:spPr>
          <a:xfrm>
            <a:off x="79744" y="1284216"/>
            <a:ext cx="8984512" cy="3010722"/>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Alternativas de solución</a:t>
            </a:r>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2.1 Alternativas  de Solución </a:t>
            </a:r>
            <a:endParaRPr sz="2400" dirty="0"/>
          </a:p>
        </p:txBody>
      </p:sp>
      <p:sp>
        <p:nvSpPr>
          <p:cNvPr id="126" name="Google Shape;126;p21"/>
          <p:cNvSpPr txBox="1">
            <a:spLocks noGrp="1"/>
          </p:cNvSpPr>
          <p:nvPr>
            <p:ph type="body" idx="1"/>
          </p:nvPr>
        </p:nvSpPr>
        <p:spPr>
          <a:xfrm>
            <a:off x="75650" y="1127055"/>
            <a:ext cx="5389500" cy="3385310"/>
          </a:xfrm>
          <a:prstGeom prst="rect">
            <a:avLst/>
          </a:prstGeom>
        </p:spPr>
        <p:txBody>
          <a:bodyPr spcFirstLastPara="1" wrap="square" lIns="91425" tIns="91425" rIns="91425" bIns="91425" anchor="t" anchorCtr="0">
            <a:noAutofit/>
          </a:bodyPr>
          <a:lstStyle/>
          <a:p>
            <a:pPr marL="800100" lvl="0" algn="just" rtl="0">
              <a:spcBef>
                <a:spcPts val="0"/>
              </a:spcBef>
              <a:spcAft>
                <a:spcPts val="0"/>
              </a:spcAft>
              <a:buFont typeface="+mj-lt"/>
              <a:buAutoNum type="arabicPeriod"/>
            </a:pPr>
            <a:r>
              <a:rPr lang="es-CL" sz="1400" b="1" dirty="0"/>
              <a:t>Continuar realizando el proceso tarja en forma manual.  mejorando los procedimientos establecidos  y aumentando las capacitaciones con el fin de mejorar los tiempos de ejecución.</a:t>
            </a:r>
          </a:p>
          <a:p>
            <a:pPr marL="800100" lvl="0" algn="just" rtl="0">
              <a:spcBef>
                <a:spcPts val="0"/>
              </a:spcBef>
              <a:spcAft>
                <a:spcPts val="0"/>
              </a:spcAft>
              <a:buFont typeface="+mj-lt"/>
              <a:buAutoNum type="arabicPeriod"/>
            </a:pPr>
            <a:r>
              <a:rPr lang="es-CL" sz="1400" b="1" dirty="0"/>
              <a:t>Aumentar el número de personas que elaboren el informe tarja.</a:t>
            </a:r>
          </a:p>
          <a:p>
            <a:pPr marL="800100" algn="just">
              <a:spcAft>
                <a:spcPts val="1600"/>
              </a:spcAft>
              <a:buFont typeface="+mj-lt"/>
              <a:buAutoNum type="arabicPeriod"/>
            </a:pPr>
            <a:r>
              <a:rPr lang="es-CL" sz="1400" b="1" dirty="0"/>
              <a:t>Aumentar la dotación por cuadrilla de trabajo.</a:t>
            </a:r>
          </a:p>
          <a:p>
            <a:pPr marL="800100" algn="just">
              <a:spcAft>
                <a:spcPts val="1600"/>
              </a:spcAft>
              <a:buFont typeface="+mj-lt"/>
              <a:buAutoNum type="arabicPeriod"/>
            </a:pPr>
            <a:r>
              <a:rPr lang="es-CL" sz="1400" b="1" dirty="0"/>
              <a:t>Destinar personal exclusivo para la elaboración del informe tarja.</a:t>
            </a:r>
          </a:p>
          <a:p>
            <a:pPr marL="800100" algn="just">
              <a:spcAft>
                <a:spcPts val="1600"/>
              </a:spcAft>
              <a:buFont typeface="+mj-lt"/>
              <a:buAutoNum type="arabicPeriod"/>
            </a:pPr>
            <a:r>
              <a:rPr lang="es-CL" sz="1400" b="1" dirty="0"/>
              <a:t>Establece nuevos horarios de faena </a:t>
            </a:r>
          </a:p>
          <a:p>
            <a:pPr marL="800100" lvl="0" algn="just" rtl="0">
              <a:spcBef>
                <a:spcPts val="0"/>
              </a:spcBef>
              <a:spcAft>
                <a:spcPts val="0"/>
              </a:spcAft>
              <a:buFont typeface="+mj-lt"/>
              <a:buAutoNum type="arabicPeriod"/>
            </a:pPr>
            <a:endParaRPr sz="1600" b="1" dirty="0"/>
          </a:p>
          <a:p>
            <a:pPr marL="457200" lvl="0" indent="0" algn="just" rtl="0">
              <a:spcBef>
                <a:spcPts val="1600"/>
              </a:spcBef>
              <a:spcAft>
                <a:spcPts val="1600"/>
              </a:spcAft>
              <a:buNone/>
            </a:pPr>
            <a:endParaRPr sz="1600" b="1" dirty="0"/>
          </a:p>
        </p:txBody>
      </p:sp>
      <p:sp>
        <p:nvSpPr>
          <p:cNvPr id="127" name="Google Shape;12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Imagen 4">
            <a:extLst>
              <a:ext uri="{FF2B5EF4-FFF2-40B4-BE49-F238E27FC236}">
                <a16:creationId xmlns:a16="http://schemas.microsoft.com/office/drawing/2014/main" id="{C4D5EE86-53E4-45C0-B3AF-872CA443666C}"/>
              </a:ext>
            </a:extLst>
          </p:cNvPr>
          <p:cNvPicPr>
            <a:picLocks noChangeAspect="1"/>
          </p:cNvPicPr>
          <p:nvPr/>
        </p:nvPicPr>
        <p:blipFill>
          <a:blip r:embed="rId3"/>
          <a:stretch>
            <a:fillRect/>
          </a:stretch>
        </p:blipFill>
        <p:spPr>
          <a:xfrm>
            <a:off x="5600903" y="1127055"/>
            <a:ext cx="3420255" cy="25651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9</a:t>
            </a:fld>
            <a:endParaRPr>
              <a:solidFill>
                <a:srgbClr val="FFFFFF"/>
              </a:solidFill>
            </a:endParaRPr>
          </a:p>
        </p:txBody>
      </p:sp>
      <p:sp>
        <p:nvSpPr>
          <p:cNvPr id="147" name="Google Shape;147;p24"/>
          <p:cNvSpPr txBox="1"/>
          <p:nvPr/>
        </p:nvSpPr>
        <p:spPr>
          <a:xfrm>
            <a:off x="-105742" y="789125"/>
            <a:ext cx="4866586" cy="3992715"/>
          </a:xfrm>
          <a:prstGeom prst="rect">
            <a:avLst/>
          </a:prstGeom>
          <a:noFill/>
          <a:ln>
            <a:noFill/>
          </a:ln>
        </p:spPr>
        <p:txBody>
          <a:bodyPr spcFirstLastPara="1" wrap="square" lIns="91425" tIns="91425" rIns="91425" bIns="91425" anchor="ctr" anchorCtr="0">
            <a:noAutofit/>
          </a:bodyPr>
          <a:lstStyle/>
          <a:p>
            <a:pPr marL="457200" algn="just">
              <a:lnSpc>
                <a:spcPct val="115000"/>
              </a:lnSpc>
              <a:spcAft>
                <a:spcPts val="1600"/>
              </a:spcAft>
              <a:buClr>
                <a:schemeClr val="dk2"/>
              </a:buClr>
              <a:buSzPts val="1800"/>
            </a:pPr>
            <a:r>
              <a:rPr lang="es-CL" sz="1600" b="1" dirty="0">
                <a:solidFill>
                  <a:schemeClr val="dk2"/>
                </a:solidFill>
                <a:latin typeface="Open Sans"/>
                <a:ea typeface="Open Sans"/>
                <a:cs typeface="Open Sans"/>
                <a:sym typeface="Open Sans"/>
              </a:rPr>
              <a:t>Consiste en desarrollar una aplicación móvil que permita visualizar lo planificado  tomar una unidad y realizar la tarja, registro de los estados del contenedor  y de su carga asociada a un consignatario con registro fotográfico las que serán almacenadas en una base de datos local y en un proceso de sincronización se almacene en un servidor central para luego ser disponibilizadas al cliente forwarder para su descarga. </a:t>
            </a:r>
            <a:endParaRPr sz="1600" b="1" dirty="0">
              <a:solidFill>
                <a:schemeClr val="dk2"/>
              </a:solidFill>
              <a:latin typeface="Open Sans"/>
              <a:ea typeface="Open Sans"/>
              <a:cs typeface="Open Sans"/>
              <a:sym typeface="Open Sans"/>
            </a:endParaRPr>
          </a:p>
        </p:txBody>
      </p:sp>
      <p:sp>
        <p:nvSpPr>
          <p:cNvPr id="148" name="Google Shape;148;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2.3 Solución propuesta</a:t>
            </a:r>
            <a:br>
              <a:rPr lang="en" sz="2400" dirty="0"/>
            </a:br>
            <a:endParaRPr sz="2400" dirty="0"/>
          </a:p>
        </p:txBody>
      </p:sp>
      <p:pic>
        <p:nvPicPr>
          <p:cNvPr id="7" name="Imagen 6">
            <a:extLst>
              <a:ext uri="{FF2B5EF4-FFF2-40B4-BE49-F238E27FC236}">
                <a16:creationId xmlns:a16="http://schemas.microsoft.com/office/drawing/2014/main" id="{B0B31DA1-6AF8-4980-AB5C-D63D1DB13457}"/>
              </a:ext>
            </a:extLst>
          </p:cNvPr>
          <p:cNvPicPr>
            <a:picLocks noChangeAspect="1"/>
          </p:cNvPicPr>
          <p:nvPr/>
        </p:nvPicPr>
        <p:blipFill>
          <a:blip r:embed="rId3"/>
          <a:stretch>
            <a:fillRect/>
          </a:stretch>
        </p:blipFill>
        <p:spPr>
          <a:xfrm>
            <a:off x="5073600" y="1085849"/>
            <a:ext cx="3978901" cy="1915767"/>
          </a:xfrm>
          <a:prstGeom prst="rect">
            <a:avLst/>
          </a:prstGeom>
        </p:spPr>
      </p:pic>
    </p:spTree>
  </p:cSld>
  <p:clrMapOvr>
    <a:masterClrMapping/>
  </p:clrMapOvr>
</p:sld>
</file>

<file path=ppt/theme/theme1.xml><?xml version="1.0" encoding="utf-8"?>
<a:theme xmlns:a="http://schemas.openxmlformats.org/drawingml/2006/main" name="UNAB">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themeOverride>
</file>

<file path=docProps/app.xml><?xml version="1.0" encoding="utf-8"?>
<Properties xmlns="http://schemas.openxmlformats.org/officeDocument/2006/extended-properties" xmlns:vt="http://schemas.openxmlformats.org/officeDocument/2006/docPropsVTypes">
  <Template/>
  <TotalTime>952</TotalTime>
  <Words>1449</Words>
  <Application>Microsoft Office PowerPoint</Application>
  <PresentationFormat>Presentación en pantalla (16:9)</PresentationFormat>
  <Paragraphs>195</Paragraphs>
  <Slides>45</Slides>
  <Notes>45</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Georgia</vt:lpstr>
      <vt:lpstr>Alfa Slab One</vt:lpstr>
      <vt:lpstr>Proxima Nova</vt:lpstr>
      <vt:lpstr>Wingdings</vt:lpstr>
      <vt:lpstr>Open Sans</vt:lpstr>
      <vt:lpstr>Arial</vt:lpstr>
      <vt:lpstr>UNAB</vt:lpstr>
      <vt:lpstr>Tarja Móvil  </vt:lpstr>
      <vt:lpstr>Tarja Móvil</vt:lpstr>
      <vt:lpstr>Resumen</vt:lpstr>
      <vt:lpstr>1.1 Definición del problema</vt:lpstr>
      <vt:lpstr>1.2 Objetivo principal</vt:lpstr>
      <vt:lpstr>1.4 Métricas de evaluación</vt:lpstr>
      <vt:lpstr>2. Alternativas de solución</vt:lpstr>
      <vt:lpstr>2.1 Alternativas  de Solución </vt:lpstr>
      <vt:lpstr>2.3 Solución propuesta </vt:lpstr>
      <vt:lpstr>2.5 Comparación de alternativas de solución</vt:lpstr>
      <vt:lpstr>3. Factibilidad</vt:lpstr>
      <vt:lpstr>3. Factibilidades</vt:lpstr>
      <vt:lpstr>4. Diseño de Alto Nivel</vt:lpstr>
      <vt:lpstr>4. Diseño de alto nivel</vt:lpstr>
      <vt:lpstr>4.1 Diagrama de componentes</vt:lpstr>
      <vt:lpstr>4. Diseño de Caso de Uso</vt:lpstr>
      <vt:lpstr>5. Requerimientos de Alto Nivel</vt:lpstr>
      <vt:lpstr>5. Requerimientos de alto nivel</vt:lpstr>
      <vt:lpstr>5. Requerimientos de alto nivel</vt:lpstr>
      <vt:lpstr>5. Requerimientos de alto nivel</vt:lpstr>
      <vt:lpstr>6. Plan de proyecto</vt:lpstr>
      <vt:lpstr>6.1 Metodología de desarrollo</vt:lpstr>
      <vt:lpstr>6.2 Planificación del proyecto</vt:lpstr>
      <vt:lpstr>6.2 Planificación del proyecto</vt:lpstr>
      <vt:lpstr>6.3 Gestión de la configuración</vt:lpstr>
      <vt:lpstr>6.4 Gestión de cambios</vt:lpstr>
      <vt:lpstr>6.5 Gestión de riesgos</vt:lpstr>
      <vt:lpstr>7. Resultados</vt:lpstr>
      <vt:lpstr>7.1 Arquitectura </vt:lpstr>
      <vt:lpstr>7.1 Metodología  </vt:lpstr>
      <vt:lpstr>7.1 Análisis de resultados Hito 2 </vt:lpstr>
      <vt:lpstr>7.1 Análisis de resultados Hito 3 </vt:lpstr>
      <vt:lpstr>7.2 Diseño detallado </vt:lpstr>
      <vt:lpstr>7.2 Diseño detallado </vt:lpstr>
      <vt:lpstr>7.2 Diseño detallado</vt:lpstr>
      <vt:lpstr>7.2 Diseño detallado </vt:lpstr>
      <vt:lpstr>7.2 Vistas Móvil(login)</vt:lpstr>
      <vt:lpstr>7.2 Vista Diseño principal</vt:lpstr>
      <vt:lpstr>8. Situación Futura</vt:lpstr>
      <vt:lpstr>8.1 Situación futura</vt:lpstr>
      <vt:lpstr>8.2 PostMortem </vt:lpstr>
      <vt:lpstr>9.3 PostMortem </vt:lpstr>
      <vt:lpstr>9.3 PostMortem </vt:lpstr>
      <vt:lpstr>Preguntas</vt:lpstr>
      <vt:lpstr>Tarja Móvil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Tarja Móvil</dc:title>
  <dc:creator>Alejandro Adam Concha</dc:creator>
  <cp:lastModifiedBy>Alejandro Adam Concha</cp:lastModifiedBy>
  <cp:revision>65</cp:revision>
  <dcterms:modified xsi:type="dcterms:W3CDTF">2019-01-17T23:49:44Z</dcterms:modified>
</cp:coreProperties>
</file>